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handoutMasterIdLst>
    <p:handoutMasterId r:id="rId66"/>
  </p:handoutMasterIdLst>
  <p:sldIdLst>
    <p:sldId id="256" r:id="rId5"/>
    <p:sldId id="269" r:id="rId6"/>
    <p:sldId id="257" r:id="rId7"/>
    <p:sldId id="291" r:id="rId8"/>
    <p:sldId id="292" r:id="rId9"/>
    <p:sldId id="293" r:id="rId10"/>
    <p:sldId id="294" r:id="rId11"/>
    <p:sldId id="289" r:id="rId12"/>
    <p:sldId id="295" r:id="rId13"/>
    <p:sldId id="296" r:id="rId14"/>
    <p:sldId id="298" r:id="rId15"/>
    <p:sldId id="299" r:id="rId16"/>
    <p:sldId id="300" r:id="rId17"/>
    <p:sldId id="301" r:id="rId18"/>
    <p:sldId id="302" r:id="rId19"/>
    <p:sldId id="304" r:id="rId20"/>
    <p:sldId id="306" r:id="rId21"/>
    <p:sldId id="308" r:id="rId22"/>
    <p:sldId id="309" r:id="rId23"/>
    <p:sldId id="310" r:id="rId24"/>
    <p:sldId id="311" r:id="rId25"/>
    <p:sldId id="312" r:id="rId26"/>
    <p:sldId id="313" r:id="rId27"/>
    <p:sldId id="314"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30" r:id="rId42"/>
    <p:sldId id="331" r:id="rId43"/>
    <p:sldId id="332" r:id="rId44"/>
    <p:sldId id="333" r:id="rId45"/>
    <p:sldId id="334" r:id="rId46"/>
    <p:sldId id="336" r:id="rId47"/>
    <p:sldId id="337" r:id="rId48"/>
    <p:sldId id="338"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4" r:id="rId62"/>
    <p:sldId id="355" r:id="rId63"/>
    <p:sldId id="28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247" autoAdjust="0"/>
  </p:normalViewPr>
  <p:slideViewPr>
    <p:cSldViewPr snapToGrid="0" showGuides="1">
      <p:cViewPr varScale="1">
        <p:scale>
          <a:sx n="76" d="100"/>
          <a:sy n="76" d="100"/>
        </p:scale>
        <p:origin x="946" y="62"/>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9/21/2023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9/21/2023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Finally, although it’s not required, it is often a good idea to support the main points with a visual or graph.</a:t>
            </a:r>
          </a:p>
          <a:p>
            <a:r>
              <a:rPr lang="en-US" sz="1200" b="0" i="0" u="none" strike="noStrike" kern="1200" baseline="0" dirty="0">
                <a:solidFill>
                  <a:schemeClr val="tx1"/>
                </a:solidFill>
                <a:latin typeface="+mn-lt"/>
                <a:ea typeface="+mn-ea"/>
                <a:cs typeface="+mn-cs"/>
              </a:rPr>
              <a:t>Visual imagery serves to make a visceral connection and helps retain the main message with the reader.</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17</a:t>
            </a:fld>
            <a:endParaRPr lang="en-US"/>
          </a:p>
        </p:txBody>
      </p:sp>
    </p:spTree>
    <p:extLst>
      <p:ext uri="{BB962C8B-B14F-4D97-AF65-F5344CB8AC3E}">
        <p14:creationId xmlns:p14="http://schemas.microsoft.com/office/powerpoint/2010/main" val="334458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charts in Figures 12-34 and 12-35 portray the same data, but it is more difficult to judge the actual</a:t>
            </a:r>
          </a:p>
          <a:p>
            <a:r>
              <a:rPr lang="en-US" sz="1200" b="0" i="0" u="none" strike="noStrike" kern="1200" baseline="0" dirty="0">
                <a:solidFill>
                  <a:schemeClr val="tx1"/>
                </a:solidFill>
                <a:latin typeface="+mn-lt"/>
                <a:ea typeface="+mn-ea"/>
                <a:cs typeface="+mn-cs"/>
              </a:rPr>
              <a:t>height of the bars in Figure 12-35. Moreover, the shadowing and shape of the chart cause most viewers</a:t>
            </a:r>
          </a:p>
          <a:p>
            <a:r>
              <a:rPr lang="en-US" sz="1200" b="0" i="0" u="none" strike="noStrike" kern="1200" baseline="0" dirty="0">
                <a:solidFill>
                  <a:schemeClr val="tx1"/>
                </a:solidFill>
                <a:latin typeface="+mn-lt"/>
                <a:ea typeface="+mn-ea"/>
                <a:cs typeface="+mn-cs"/>
              </a:rPr>
              <a:t>to spend time looking at the perspective of the chart rather than the height of the bars, which is the key</a:t>
            </a:r>
          </a:p>
          <a:p>
            <a:r>
              <a:rPr lang="en-US" sz="1200" b="0" i="0" u="none" strike="noStrike" kern="1200" baseline="0" dirty="0">
                <a:solidFill>
                  <a:schemeClr val="tx1"/>
                </a:solidFill>
                <a:latin typeface="+mn-lt"/>
                <a:ea typeface="+mn-ea"/>
                <a:cs typeface="+mn-cs"/>
              </a:rPr>
              <a:t>message and purpose of this data visualization.</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59</a:t>
            </a:fld>
            <a:endParaRPr lang="en-US"/>
          </a:p>
        </p:txBody>
      </p:sp>
    </p:spTree>
    <p:extLst>
      <p:ext uri="{BB962C8B-B14F-4D97-AF65-F5344CB8AC3E}">
        <p14:creationId xmlns:p14="http://schemas.microsoft.com/office/powerpoint/2010/main" val="241174607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9/21/2023</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pic>
        <p:nvPicPr>
          <p:cNvPr id="9" name="Picture 8">
            <a:extLst>
              <a:ext uri="{FF2B5EF4-FFF2-40B4-BE49-F238E27FC236}">
                <a16:creationId xmlns:a16="http://schemas.microsoft.com/office/drawing/2014/main" id="{115D2B75-0C3E-AC7B-3044-4572F1E2378E}"/>
              </a:ext>
            </a:extLst>
          </p:cNvPr>
          <p:cNvPicPr>
            <a:picLocks noChangeAspect="1"/>
          </p:cNvPicPr>
          <p:nvPr userDrawn="1"/>
        </p:nvPicPr>
        <p:blipFill>
          <a:blip r:embed="rId4"/>
          <a:stretch>
            <a:fillRect/>
          </a:stretch>
        </p:blipFill>
        <p:spPr>
          <a:xfrm>
            <a:off x="0" y="5867"/>
            <a:ext cx="1552792" cy="733527"/>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9/21/2023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1pPr>
              <a:defRPr sz="2400" baseline="0"/>
            </a:lvl1pPr>
            <a:lvl2pPr marL="685800" indent="-228600">
              <a:buFont typeface="Courier New" panose="02070309020205020404" pitchFamily="49" charset="0"/>
              <a:buChar char="o"/>
              <a:defRPr sz="2000" baseline="0"/>
            </a:lvl2pPr>
            <a:lvl3pPr marL="1143000" indent="-228600">
              <a:buFont typeface="Wingdings" panose="05000000000000000000" pitchFamily="2" charset="2"/>
              <a:buChar char="v"/>
              <a:defRPr/>
            </a:lvl3pPr>
            <a:lvl4pPr marL="1600200" indent="-228600">
              <a:buFont typeface="Wingdings" panose="05000000000000000000" pitchFamily="2" charset="2"/>
              <a:buChar char="ü"/>
              <a:defRPr/>
            </a:lvl4pPr>
            <a:lvl5pPr marL="2057400" indent="-22860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4" name="Picture 3">
            <a:extLst>
              <a:ext uri="{FF2B5EF4-FFF2-40B4-BE49-F238E27FC236}">
                <a16:creationId xmlns:a16="http://schemas.microsoft.com/office/drawing/2014/main" id="{C5C2ADB4-F904-4078-5528-4C3A9D8741BD}"/>
              </a:ext>
            </a:extLst>
          </p:cNvPr>
          <p:cNvPicPr>
            <a:picLocks noChangeAspect="1"/>
          </p:cNvPicPr>
          <p:nvPr userDrawn="1"/>
        </p:nvPicPr>
        <p:blipFill>
          <a:blip r:embed="rId4"/>
          <a:stretch>
            <a:fillRect/>
          </a:stretch>
        </p:blipFill>
        <p:spPr>
          <a:xfrm>
            <a:off x="0" y="14576"/>
            <a:ext cx="1552792" cy="733527"/>
          </a:xfrm>
          <a:prstGeom prst="rect">
            <a:avLst/>
          </a:prstGeom>
        </p:spPr>
      </p:pic>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9/21/2023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pic>
        <p:nvPicPr>
          <p:cNvPr id="17" name="Picture 16">
            <a:extLst>
              <a:ext uri="{FF2B5EF4-FFF2-40B4-BE49-F238E27FC236}">
                <a16:creationId xmlns:a16="http://schemas.microsoft.com/office/drawing/2014/main" id="{FEADE6E2-B908-8000-E3B8-F70EAF4AD883}"/>
              </a:ext>
            </a:extLst>
          </p:cNvPr>
          <p:cNvPicPr>
            <a:picLocks noChangeAspect="1"/>
          </p:cNvPicPr>
          <p:nvPr userDrawn="1"/>
        </p:nvPicPr>
        <p:blipFill>
          <a:blip r:embed="rId3"/>
          <a:stretch>
            <a:fillRect/>
          </a:stretch>
        </p:blipFill>
        <p:spPr>
          <a:xfrm>
            <a:off x="26126" y="19480"/>
            <a:ext cx="1522495" cy="682498"/>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9/21/2023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9/21/2023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9/21/2023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9/21/2023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9/21/2023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9/21/2023</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BE0374C1-DF02-4ECE-4507-D88CD71A20F4}"/>
              </a:ext>
            </a:extLst>
          </p:cNvPr>
          <p:cNvPicPr>
            <a:picLocks noChangeAspect="1"/>
          </p:cNvPicPr>
          <p:nvPr userDrawn="1"/>
        </p:nvPicPr>
        <p:blipFill>
          <a:blip r:embed="rId14"/>
          <a:stretch>
            <a:fillRect/>
          </a:stretch>
        </p:blipFill>
        <p:spPr>
          <a:xfrm>
            <a:off x="0" y="-8700"/>
            <a:ext cx="1657581" cy="743054"/>
          </a:xfrm>
          <a:prstGeom prst="rect">
            <a:avLst/>
          </a:prstGeom>
        </p:spPr>
      </p:pic>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6019800" cy="2219691"/>
          </a:xfrm>
        </p:spPr>
        <p:txBody>
          <a:bodyPr anchor="ctr">
            <a:normAutofit/>
          </a:bodyPr>
          <a:lstStyle/>
          <a:p>
            <a:r>
              <a:rPr lang="en-US" sz="2400" dirty="0"/>
              <a:t>The Endgame, or Putting It</a:t>
            </a:r>
            <a:br>
              <a:rPr lang="en-US" sz="2400" dirty="0"/>
            </a:br>
            <a:r>
              <a:rPr lang="en-US" sz="2400" dirty="0"/>
              <a:t>All Together</a:t>
            </a:r>
            <a:endParaRPr lang="en-US" b="1" dirty="0"/>
          </a:p>
        </p:txBody>
      </p:sp>
      <p:sp>
        <p:nvSpPr>
          <p:cNvPr id="7" name="Subtitle 6"/>
          <p:cNvSpPr>
            <a:spLocks noGrp="1"/>
          </p:cNvSpPr>
          <p:nvPr>
            <p:ph type="subTitle" idx="1"/>
          </p:nvPr>
        </p:nvSpPr>
        <p:spPr/>
        <p:txBody>
          <a:bodyPr/>
          <a:lstStyle/>
          <a:p>
            <a:r>
              <a:rPr lang="en-US" dirty="0"/>
              <a:t>Author : FU</a:t>
            </a:r>
          </a:p>
          <a:p>
            <a:r>
              <a:rPr lang="en-US" dirty="0"/>
              <a:t>Date   : Mar-2022</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Creating the Final Deliverables                                 3/3</a:t>
            </a:r>
            <a:endParaRPr lang="en-US" dirty="0"/>
          </a:p>
        </p:txBody>
      </p:sp>
      <p:sp>
        <p:nvSpPr>
          <p:cNvPr id="3" name="Content Placeholder 2"/>
          <p:cNvSpPr>
            <a:spLocks noGrp="1"/>
          </p:cNvSpPr>
          <p:nvPr>
            <p:ph idx="1"/>
          </p:nvPr>
        </p:nvSpPr>
        <p:spPr/>
        <p:txBody>
          <a:bodyPr>
            <a:normAutofit fontScale="92500" lnSpcReduction="10000"/>
          </a:bodyPr>
          <a:lstStyle/>
          <a:p>
            <a:r>
              <a:rPr lang="en-US" dirty="0"/>
              <a:t>It is critical to reflect on the project work and consider the context of the problems the team set out to solve. Review the work that was completed during the project, and identify observations about the model outputs, scoring, and results then identify the key messages and any unexpected insights.</a:t>
            </a:r>
          </a:p>
          <a:p>
            <a:r>
              <a:rPr lang="en-US" dirty="0"/>
              <a:t>It is important to tailor the project outputs to the audience. For a project sponsor, show that the team met the project goals. Focus on what was done, what the team accomplished, what ROI can be anticipated, and what business value can be realized. Give the project sponsor talking points to evangelize the work. Remember that the sponsor needs to relay the story to others, so make this person’s job easy, and help ensure the message is accurate by providing a few talking points.</a:t>
            </a:r>
          </a:p>
          <a:p>
            <a:r>
              <a:rPr lang="en-US" dirty="0"/>
              <a:t>Find ways to emphasize ROI and business value, and mention whether the models can be deployed within performance constraints of the sponsor’s production environment.</a:t>
            </a:r>
          </a:p>
        </p:txBody>
      </p:sp>
    </p:spTree>
    <p:extLst>
      <p:ext uri="{BB962C8B-B14F-4D97-AF65-F5344CB8AC3E}">
        <p14:creationId xmlns:p14="http://schemas.microsoft.com/office/powerpoint/2010/main" val="135167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 Developing Core Material for Multiple Audiences    </a:t>
            </a:r>
            <a:endParaRPr lang="en-US" dirty="0"/>
          </a:p>
        </p:txBody>
      </p:sp>
      <p:sp>
        <p:nvSpPr>
          <p:cNvPr id="3" name="Content Placeholder 2"/>
          <p:cNvSpPr>
            <a:spLocks noGrp="1"/>
          </p:cNvSpPr>
          <p:nvPr>
            <p:ph idx="1"/>
          </p:nvPr>
        </p:nvSpPr>
        <p:spPr>
          <a:xfrm>
            <a:off x="1104900" y="1600200"/>
            <a:ext cx="5484255" cy="4572000"/>
          </a:xfrm>
        </p:spPr>
        <p:txBody>
          <a:bodyPr/>
          <a:lstStyle/>
          <a:p>
            <a:endParaRPr lang="en-US" dirty="0"/>
          </a:p>
        </p:txBody>
      </p:sp>
      <p:pic>
        <p:nvPicPr>
          <p:cNvPr id="4" name="Picture 3"/>
          <p:cNvPicPr>
            <a:picLocks noChangeAspect="1"/>
          </p:cNvPicPr>
          <p:nvPr/>
        </p:nvPicPr>
        <p:blipFill>
          <a:blip r:embed="rId2"/>
          <a:stretch>
            <a:fillRect/>
          </a:stretch>
        </p:blipFill>
        <p:spPr>
          <a:xfrm>
            <a:off x="1382975" y="1453425"/>
            <a:ext cx="4496427" cy="5249008"/>
          </a:xfrm>
          <a:prstGeom prst="rect">
            <a:avLst/>
          </a:prstGeom>
        </p:spPr>
      </p:pic>
    </p:spTree>
    <p:extLst>
      <p:ext uri="{BB962C8B-B14F-4D97-AF65-F5344CB8AC3E}">
        <p14:creationId xmlns:p14="http://schemas.microsoft.com/office/powerpoint/2010/main" val="153709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978" y="76200"/>
            <a:ext cx="9427604" cy="1096962"/>
          </a:xfrm>
        </p:spPr>
        <p:txBody>
          <a:bodyPr/>
          <a:lstStyle/>
          <a:p>
            <a:r>
              <a:rPr lang="en-US" b="1" dirty="0"/>
              <a:t>2.2 Project Goals                                                              1/4</a:t>
            </a:r>
            <a:endParaRPr lang="en-US" dirty="0"/>
          </a:p>
        </p:txBody>
      </p:sp>
      <p:sp>
        <p:nvSpPr>
          <p:cNvPr id="3" name="Content Placeholder 2"/>
          <p:cNvSpPr>
            <a:spLocks noGrp="1"/>
          </p:cNvSpPr>
          <p:nvPr>
            <p:ph idx="1"/>
          </p:nvPr>
        </p:nvSpPr>
        <p:spPr/>
        <p:txBody>
          <a:bodyPr>
            <a:normAutofit lnSpcReduction="10000"/>
          </a:bodyPr>
          <a:lstStyle/>
          <a:p>
            <a:r>
              <a:rPr lang="en-US" dirty="0"/>
              <a:t>Project Goals portion is generally the same, or similar, for sponsors and for analysts. For each audience, the team needs to reiterate the goals of the project to lay the groundwork for the solution and recommendations that are shared later in the presentation</a:t>
            </a:r>
          </a:p>
          <a:p>
            <a:r>
              <a:rPr lang="en-US" dirty="0"/>
              <a:t>The Goals slide serves to ensure there is a shared understanding between the project team and the sponsors and confirm they are aligned in moving forward in the project</a:t>
            </a:r>
          </a:p>
          <a:p>
            <a:r>
              <a:rPr lang="en-US" dirty="0"/>
              <a:t>Generally, the goals are agreed on early in the project.</a:t>
            </a:r>
          </a:p>
          <a:p>
            <a:r>
              <a:rPr lang="en-US" dirty="0"/>
              <a:t>It is good practice to write them down and share them to ensure the goals and objectives are clearly understood by both the project team and the sponsors. Figures 12-5 and 12-6 show two examples of slides for Project Goals. </a:t>
            </a:r>
          </a:p>
        </p:txBody>
      </p:sp>
    </p:spTree>
    <p:extLst>
      <p:ext uri="{BB962C8B-B14F-4D97-AF65-F5344CB8AC3E}">
        <p14:creationId xmlns:p14="http://schemas.microsoft.com/office/powerpoint/2010/main" val="261888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930" y="76200"/>
            <a:ext cx="9437652" cy="1096962"/>
          </a:xfrm>
        </p:spPr>
        <p:txBody>
          <a:bodyPr/>
          <a:lstStyle/>
          <a:p>
            <a:r>
              <a:rPr lang="en-US" b="1" dirty="0"/>
              <a:t>2.2 Project Goals                                                              2/4</a:t>
            </a:r>
            <a:endParaRPr lang="en-US" dirty="0"/>
          </a:p>
        </p:txBody>
      </p:sp>
      <p:sp>
        <p:nvSpPr>
          <p:cNvPr id="3" name="Content Placeholder 2"/>
          <p:cNvSpPr>
            <a:spLocks noGrp="1"/>
          </p:cNvSpPr>
          <p:nvPr>
            <p:ph idx="1"/>
          </p:nvPr>
        </p:nvSpPr>
        <p:spPr>
          <a:xfrm>
            <a:off x="1104900" y="1600200"/>
            <a:ext cx="4027539" cy="4572000"/>
          </a:xfrm>
        </p:spPr>
        <p:txBody>
          <a:bodyPr>
            <a:normAutofit fontScale="92500" lnSpcReduction="20000"/>
          </a:bodyPr>
          <a:lstStyle/>
          <a:p>
            <a:r>
              <a:rPr lang="en-US" dirty="0"/>
              <a:t>Figure 12-6 shows a variation of the previous Project Goals slide in Figure 12-5. It is a summary of the situation prior to listing the goals. </a:t>
            </a:r>
          </a:p>
          <a:p>
            <a:r>
              <a:rPr lang="en-US" dirty="0"/>
              <a:t>Keep in mind that when delivering final presentations, these deliverables are shared within organizations, and the original context can be lost, especially if the original sponsor leaves the group or changes roles. It is good practice to briefly recap the situation prior to showing the project goals.</a:t>
            </a:r>
          </a:p>
        </p:txBody>
      </p:sp>
      <p:pic>
        <p:nvPicPr>
          <p:cNvPr id="4" name="Picture 3"/>
          <p:cNvPicPr>
            <a:picLocks noChangeAspect="1"/>
          </p:cNvPicPr>
          <p:nvPr/>
        </p:nvPicPr>
        <p:blipFill>
          <a:blip r:embed="rId2"/>
          <a:stretch>
            <a:fillRect/>
          </a:stretch>
        </p:blipFill>
        <p:spPr>
          <a:xfrm>
            <a:off x="5313894" y="1794121"/>
            <a:ext cx="6254197" cy="4184157"/>
          </a:xfrm>
          <a:prstGeom prst="rect">
            <a:avLst/>
          </a:prstGeom>
        </p:spPr>
      </p:pic>
      <p:sp>
        <p:nvSpPr>
          <p:cNvPr id="5" name="TextBox 4"/>
          <p:cNvSpPr txBox="1"/>
          <p:nvPr/>
        </p:nvSpPr>
        <p:spPr>
          <a:xfrm>
            <a:off x="5810865" y="5655112"/>
            <a:ext cx="4807974" cy="646331"/>
          </a:xfrm>
          <a:prstGeom prst="rect">
            <a:avLst/>
          </a:prstGeom>
          <a:noFill/>
        </p:spPr>
        <p:txBody>
          <a:bodyPr wrap="square" rtlCol="0">
            <a:spAutoFit/>
          </a:bodyPr>
          <a:lstStyle/>
          <a:p>
            <a:r>
              <a:rPr lang="en-US" b="1" dirty="0"/>
              <a:t>FIGURE 12-5 </a:t>
            </a:r>
            <a:r>
              <a:rPr lang="en-US" i="1" dirty="0"/>
              <a:t>Example of Project Goals slide for </a:t>
            </a:r>
            <a:r>
              <a:rPr lang="en-US" i="1" dirty="0" err="1"/>
              <a:t>YoyoDyne</a:t>
            </a:r>
            <a:r>
              <a:rPr lang="en-US" i="1" dirty="0"/>
              <a:t> case study</a:t>
            </a:r>
            <a:endParaRPr lang="en-US" dirty="0"/>
          </a:p>
        </p:txBody>
      </p:sp>
    </p:spTree>
    <p:extLst>
      <p:ext uri="{BB962C8B-B14F-4D97-AF65-F5344CB8AC3E}">
        <p14:creationId xmlns:p14="http://schemas.microsoft.com/office/powerpoint/2010/main" val="214447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930" y="76200"/>
            <a:ext cx="9437652" cy="1096962"/>
          </a:xfrm>
        </p:spPr>
        <p:txBody>
          <a:bodyPr/>
          <a:lstStyle/>
          <a:p>
            <a:r>
              <a:rPr lang="en-US" b="1" dirty="0"/>
              <a:t>2.2 Project Goals                                                              3/4</a:t>
            </a:r>
            <a:endParaRPr lang="en-US" dirty="0"/>
          </a:p>
        </p:txBody>
      </p:sp>
      <p:sp>
        <p:nvSpPr>
          <p:cNvPr id="3" name="Content Placeholder 2"/>
          <p:cNvSpPr>
            <a:spLocks noGrp="1"/>
          </p:cNvSpPr>
          <p:nvPr>
            <p:ph idx="1"/>
          </p:nvPr>
        </p:nvSpPr>
        <p:spPr/>
        <p:txBody>
          <a:bodyPr>
            <a:normAutofit lnSpcReduction="10000"/>
          </a:bodyPr>
          <a:lstStyle/>
          <a:p>
            <a:r>
              <a:rPr lang="en-US" dirty="0"/>
              <a:t>Keep in mind that adding a situation overview to the Goals slide does make it appear busier. Team needs to determine whether to split this into a separate slide or keep it together, depending on the audience and the team’s style for delivering the final presentation.</a:t>
            </a:r>
          </a:p>
          <a:p>
            <a:r>
              <a:rPr lang="en-US" dirty="0"/>
              <a:t>One method for writing the situational overview in a succinct way is to summarize it in three bullets, as follows:</a:t>
            </a:r>
          </a:p>
          <a:p>
            <a:pPr lvl="1"/>
            <a:r>
              <a:rPr lang="en-US" b="1" dirty="0"/>
              <a:t>Situation</a:t>
            </a:r>
            <a:r>
              <a:rPr lang="en-US" dirty="0"/>
              <a:t>: Give a one-sentence overview of the situation that has led to the analytics project.</a:t>
            </a:r>
          </a:p>
          <a:p>
            <a:pPr lvl="1"/>
            <a:r>
              <a:rPr lang="en-US" b="1" dirty="0"/>
              <a:t>Complication</a:t>
            </a:r>
            <a:r>
              <a:rPr lang="en-US" dirty="0"/>
              <a:t>: Give a one-sentence overview of the need for addressing this now. Something has triggered the organization to decide to take action at this time. For instance, perhaps it lost 100 customers in the past two weeks and now has an executive mandate to address an issue, or perhaps it has lost five points of market share to its biggest competitor in the past three months</a:t>
            </a:r>
          </a:p>
          <a:p>
            <a:pPr lvl="1"/>
            <a:r>
              <a:rPr lang="en-US" b="1" dirty="0"/>
              <a:t>…</a:t>
            </a:r>
            <a:endParaRPr lang="en-US" dirty="0"/>
          </a:p>
        </p:txBody>
      </p:sp>
    </p:spTree>
    <p:extLst>
      <p:ext uri="{BB962C8B-B14F-4D97-AF65-F5344CB8AC3E}">
        <p14:creationId xmlns:p14="http://schemas.microsoft.com/office/powerpoint/2010/main" val="71710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688" y="76200"/>
            <a:ext cx="9487894" cy="1096962"/>
          </a:xfrm>
        </p:spPr>
        <p:txBody>
          <a:bodyPr/>
          <a:lstStyle/>
          <a:p>
            <a:r>
              <a:rPr lang="en-US" b="1" dirty="0"/>
              <a:t>2.2 Project Goals                                                              4/4</a:t>
            </a:r>
            <a:endParaRPr lang="en-US" dirty="0"/>
          </a:p>
        </p:txBody>
      </p:sp>
      <p:sp>
        <p:nvSpPr>
          <p:cNvPr id="3" name="Content Placeholder 2"/>
          <p:cNvSpPr>
            <a:spLocks noGrp="1"/>
          </p:cNvSpPr>
          <p:nvPr>
            <p:ph idx="1"/>
          </p:nvPr>
        </p:nvSpPr>
        <p:spPr>
          <a:xfrm>
            <a:off x="1104901" y="1600200"/>
            <a:ext cx="4676467" cy="4572000"/>
          </a:xfrm>
        </p:spPr>
        <p:txBody>
          <a:bodyPr/>
          <a:lstStyle/>
          <a:p>
            <a:r>
              <a:rPr lang="en-US" dirty="0"/>
              <a:t>Implication: Give a one-sentence overview of the impact of the complication. </a:t>
            </a:r>
          </a:p>
          <a:p>
            <a:r>
              <a:rPr lang="en-US" dirty="0"/>
              <a:t>For instance, if the bank fails to address its customer attrition problem, it stands to lose its dominant market position in three key markets. Focus on the business impact to illustrate the urgency of doing the project. </a:t>
            </a:r>
          </a:p>
        </p:txBody>
      </p:sp>
      <p:pic>
        <p:nvPicPr>
          <p:cNvPr id="5" name="Picture 4"/>
          <p:cNvPicPr>
            <a:picLocks noChangeAspect="1"/>
          </p:cNvPicPr>
          <p:nvPr/>
        </p:nvPicPr>
        <p:blipFill>
          <a:blip r:embed="rId2"/>
          <a:stretch>
            <a:fillRect/>
          </a:stretch>
        </p:blipFill>
        <p:spPr>
          <a:xfrm>
            <a:off x="5884607" y="1600200"/>
            <a:ext cx="5971771" cy="4391931"/>
          </a:xfrm>
          <a:prstGeom prst="rect">
            <a:avLst/>
          </a:prstGeom>
        </p:spPr>
      </p:pic>
      <p:sp>
        <p:nvSpPr>
          <p:cNvPr id="6" name="TextBox 5"/>
          <p:cNvSpPr txBox="1"/>
          <p:nvPr/>
        </p:nvSpPr>
        <p:spPr>
          <a:xfrm>
            <a:off x="4932981" y="6352269"/>
            <a:ext cx="6923397" cy="307777"/>
          </a:xfrm>
          <a:prstGeom prst="rect">
            <a:avLst/>
          </a:prstGeom>
          <a:noFill/>
        </p:spPr>
        <p:txBody>
          <a:bodyPr wrap="square" rtlCol="0">
            <a:spAutoFit/>
          </a:bodyPr>
          <a:lstStyle/>
          <a:p>
            <a:r>
              <a:rPr lang="en-US" sz="1400" b="1" dirty="0"/>
              <a:t>FIGURE 12-6 </a:t>
            </a:r>
            <a:r>
              <a:rPr lang="en-US" sz="1400" i="1" dirty="0"/>
              <a:t>Example of Situation &amp; Project Goals slide for </a:t>
            </a:r>
            <a:r>
              <a:rPr lang="en-US" sz="1400" i="1" dirty="0" err="1"/>
              <a:t>YoyoDyne</a:t>
            </a:r>
            <a:r>
              <a:rPr lang="en-US" sz="1400" i="1" dirty="0"/>
              <a:t> case study</a:t>
            </a:r>
            <a:endParaRPr lang="en-US" sz="1400" dirty="0"/>
          </a:p>
        </p:txBody>
      </p:sp>
    </p:spTree>
    <p:extLst>
      <p:ext uri="{BB962C8B-B14F-4D97-AF65-F5344CB8AC3E}">
        <p14:creationId xmlns:p14="http://schemas.microsoft.com/office/powerpoint/2010/main" val="2953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2.3 Main Findings                                                          1/2</a:t>
            </a:r>
            <a:endParaRPr lang="en-US" dirty="0"/>
          </a:p>
        </p:txBody>
      </p:sp>
      <p:sp>
        <p:nvSpPr>
          <p:cNvPr id="3" name="Content Placeholder 2"/>
          <p:cNvSpPr>
            <a:spLocks noGrp="1"/>
          </p:cNvSpPr>
          <p:nvPr>
            <p:ph idx="1"/>
          </p:nvPr>
        </p:nvSpPr>
        <p:spPr>
          <a:xfrm>
            <a:off x="1104900" y="1600200"/>
            <a:ext cx="4720713" cy="4572000"/>
          </a:xfrm>
        </p:spPr>
        <p:txBody>
          <a:bodyPr>
            <a:normAutofit lnSpcReduction="10000"/>
          </a:bodyPr>
          <a:lstStyle/>
          <a:p>
            <a:r>
              <a:rPr lang="en-US" dirty="0"/>
              <a:t>Figure 12-7 shows an example of an executive summary slide for the </a:t>
            </a:r>
            <a:r>
              <a:rPr lang="en-US" dirty="0" err="1"/>
              <a:t>YoyoDyne</a:t>
            </a:r>
            <a:r>
              <a:rPr lang="en-US" dirty="0"/>
              <a:t> case study. It is useful o take a closer look at the parts of the slide to make sure it is clear. </a:t>
            </a:r>
          </a:p>
          <a:p>
            <a:r>
              <a:rPr lang="en-US" dirty="0"/>
              <a:t>Keep in mind this is not the only format for conveying the Executive Summary; it varies based on the author’s style, although many of the key components are common themes in Executive Summaries.</a:t>
            </a:r>
          </a:p>
        </p:txBody>
      </p:sp>
      <p:pic>
        <p:nvPicPr>
          <p:cNvPr id="4" name="Picture 3"/>
          <p:cNvPicPr>
            <a:picLocks noChangeAspect="1"/>
          </p:cNvPicPr>
          <p:nvPr/>
        </p:nvPicPr>
        <p:blipFill>
          <a:blip r:embed="rId2"/>
          <a:stretch>
            <a:fillRect/>
          </a:stretch>
        </p:blipFill>
        <p:spPr>
          <a:xfrm>
            <a:off x="5825613" y="1725153"/>
            <a:ext cx="5692877" cy="4322094"/>
          </a:xfrm>
          <a:prstGeom prst="rect">
            <a:avLst/>
          </a:prstGeom>
        </p:spPr>
      </p:pic>
      <p:sp>
        <p:nvSpPr>
          <p:cNvPr id="5" name="TextBox 4"/>
          <p:cNvSpPr txBox="1"/>
          <p:nvPr/>
        </p:nvSpPr>
        <p:spPr>
          <a:xfrm>
            <a:off x="5825613" y="6160050"/>
            <a:ext cx="5422202" cy="584775"/>
          </a:xfrm>
          <a:prstGeom prst="rect">
            <a:avLst/>
          </a:prstGeom>
          <a:noFill/>
        </p:spPr>
        <p:txBody>
          <a:bodyPr wrap="square" rtlCol="0">
            <a:spAutoFit/>
          </a:bodyPr>
          <a:lstStyle/>
          <a:p>
            <a:r>
              <a:rPr lang="en-US" sz="1600" b="1" dirty="0"/>
              <a:t>FIGURE 12-7 </a:t>
            </a:r>
            <a:r>
              <a:rPr lang="en-US" sz="1600" i="1" dirty="0"/>
              <a:t>Example of Executive Summary slide for </a:t>
            </a:r>
            <a:r>
              <a:rPr lang="en-US" sz="1600" i="1" dirty="0" err="1"/>
              <a:t>YoyoDyne</a:t>
            </a:r>
            <a:r>
              <a:rPr lang="en-US" sz="1600" i="1" dirty="0"/>
              <a:t> case study</a:t>
            </a:r>
            <a:endParaRPr lang="en-US" sz="1600" dirty="0"/>
          </a:p>
        </p:txBody>
      </p:sp>
    </p:spTree>
    <p:extLst>
      <p:ext uri="{BB962C8B-B14F-4D97-AF65-F5344CB8AC3E}">
        <p14:creationId xmlns:p14="http://schemas.microsoft.com/office/powerpoint/2010/main" val="250517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2.3 Main Findings                                                          2/2</a:t>
            </a:r>
            <a:endParaRPr lang="en-US" dirty="0"/>
          </a:p>
        </p:txBody>
      </p:sp>
      <p:sp>
        <p:nvSpPr>
          <p:cNvPr id="3" name="Content Placeholder 2"/>
          <p:cNvSpPr>
            <a:spLocks noGrp="1"/>
          </p:cNvSpPr>
          <p:nvPr>
            <p:ph idx="1"/>
          </p:nvPr>
        </p:nvSpPr>
        <p:spPr>
          <a:xfrm>
            <a:off x="1104899" y="1600200"/>
            <a:ext cx="4398871" cy="4572000"/>
          </a:xfrm>
        </p:spPr>
        <p:txBody>
          <a:bodyPr>
            <a:noAutofit/>
          </a:bodyPr>
          <a:lstStyle/>
          <a:p>
            <a:r>
              <a:rPr lang="en-US" sz="2000" dirty="0"/>
              <a:t>Make one of the key points related to if, and how well, the work will meet the sponsor’s service level agreement (SLA) or expectations. </a:t>
            </a:r>
          </a:p>
        </p:txBody>
      </p:sp>
      <p:pic>
        <p:nvPicPr>
          <p:cNvPr id="4" name="Picture 3"/>
          <p:cNvPicPr>
            <a:picLocks noChangeAspect="1"/>
          </p:cNvPicPr>
          <p:nvPr/>
        </p:nvPicPr>
        <p:blipFill>
          <a:blip r:embed="rId3"/>
          <a:stretch>
            <a:fillRect/>
          </a:stretch>
        </p:blipFill>
        <p:spPr>
          <a:xfrm>
            <a:off x="5503770" y="1600200"/>
            <a:ext cx="6467628" cy="4572000"/>
          </a:xfrm>
          <a:prstGeom prst="rect">
            <a:avLst/>
          </a:prstGeom>
        </p:spPr>
      </p:pic>
      <p:sp>
        <p:nvSpPr>
          <p:cNvPr id="5" name="TextBox 4"/>
          <p:cNvSpPr txBox="1"/>
          <p:nvPr/>
        </p:nvSpPr>
        <p:spPr>
          <a:xfrm>
            <a:off x="6403236" y="6229906"/>
            <a:ext cx="5788764" cy="369332"/>
          </a:xfrm>
          <a:prstGeom prst="rect">
            <a:avLst/>
          </a:prstGeom>
          <a:noFill/>
        </p:spPr>
        <p:txBody>
          <a:bodyPr wrap="none" rtlCol="0">
            <a:spAutoFit/>
          </a:bodyPr>
          <a:lstStyle/>
          <a:p>
            <a:r>
              <a:rPr lang="en-US" b="1" dirty="0"/>
              <a:t>FIGURE 12-8 </a:t>
            </a:r>
            <a:r>
              <a:rPr lang="en-US" i="1" dirty="0"/>
              <a:t>Anatomy of an Executive Summary slide</a:t>
            </a:r>
            <a:endParaRPr lang="en-US" dirty="0"/>
          </a:p>
        </p:txBody>
      </p:sp>
    </p:spTree>
    <p:extLst>
      <p:ext uri="{BB962C8B-B14F-4D97-AF65-F5344CB8AC3E}">
        <p14:creationId xmlns:p14="http://schemas.microsoft.com/office/powerpoint/2010/main" val="328916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880" y="76200"/>
            <a:ext cx="9447701" cy="1096962"/>
          </a:xfrm>
        </p:spPr>
        <p:txBody>
          <a:bodyPr/>
          <a:lstStyle/>
          <a:p>
            <a:r>
              <a:rPr lang="en-US" b="1" dirty="0"/>
              <a:t>2.4 Approach                                                                   1/2</a:t>
            </a:r>
            <a:endParaRPr lang="en-US" dirty="0"/>
          </a:p>
        </p:txBody>
      </p:sp>
      <p:sp>
        <p:nvSpPr>
          <p:cNvPr id="3" name="Content Placeholder 2"/>
          <p:cNvSpPr>
            <a:spLocks noGrp="1"/>
          </p:cNvSpPr>
          <p:nvPr>
            <p:ph idx="1"/>
          </p:nvPr>
        </p:nvSpPr>
        <p:spPr>
          <a:xfrm>
            <a:off x="1104900" y="1600200"/>
            <a:ext cx="3290119" cy="4572000"/>
          </a:xfrm>
        </p:spPr>
        <p:txBody>
          <a:bodyPr/>
          <a:lstStyle/>
          <a:p>
            <a:r>
              <a:rPr lang="en-US" dirty="0"/>
              <a:t>Figure 12-9 shows an example of how to describe the methodology followed during a data science project to a sponsor audience.</a:t>
            </a:r>
          </a:p>
        </p:txBody>
      </p:sp>
      <p:pic>
        <p:nvPicPr>
          <p:cNvPr id="4" name="Picture 3"/>
          <p:cNvPicPr>
            <a:picLocks noChangeAspect="1"/>
          </p:cNvPicPr>
          <p:nvPr/>
        </p:nvPicPr>
        <p:blipFill>
          <a:blip r:embed="rId2"/>
          <a:stretch>
            <a:fillRect/>
          </a:stretch>
        </p:blipFill>
        <p:spPr>
          <a:xfrm>
            <a:off x="4395019" y="1500496"/>
            <a:ext cx="7654877" cy="4771407"/>
          </a:xfrm>
          <a:prstGeom prst="rect">
            <a:avLst/>
          </a:prstGeom>
        </p:spPr>
      </p:pic>
      <p:sp>
        <p:nvSpPr>
          <p:cNvPr id="5" name="TextBox 4"/>
          <p:cNvSpPr txBox="1"/>
          <p:nvPr/>
        </p:nvSpPr>
        <p:spPr>
          <a:xfrm>
            <a:off x="3554362" y="6414571"/>
            <a:ext cx="8276625" cy="369332"/>
          </a:xfrm>
          <a:prstGeom prst="rect">
            <a:avLst/>
          </a:prstGeom>
          <a:noFill/>
        </p:spPr>
        <p:txBody>
          <a:bodyPr wrap="none" rtlCol="0">
            <a:spAutoFit/>
          </a:bodyPr>
          <a:lstStyle/>
          <a:p>
            <a:r>
              <a:rPr lang="en-US" b="1" dirty="0"/>
              <a:t>FIGURE 12-9 </a:t>
            </a:r>
            <a:r>
              <a:rPr lang="en-US" i="1" dirty="0"/>
              <a:t>Example describing the project methodology for project sponsors</a:t>
            </a:r>
            <a:endParaRPr lang="en-US" dirty="0"/>
          </a:p>
        </p:txBody>
      </p:sp>
    </p:spTree>
    <p:extLst>
      <p:ext uri="{BB962C8B-B14F-4D97-AF65-F5344CB8AC3E}">
        <p14:creationId xmlns:p14="http://schemas.microsoft.com/office/powerpoint/2010/main" val="409196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978" y="76200"/>
            <a:ext cx="9427604" cy="1096962"/>
          </a:xfrm>
        </p:spPr>
        <p:txBody>
          <a:bodyPr/>
          <a:lstStyle/>
          <a:p>
            <a:r>
              <a:rPr lang="en-US" b="1" dirty="0"/>
              <a:t>2.4 Approach                                                                   2/2</a:t>
            </a:r>
            <a:endParaRPr lang="en-US" dirty="0"/>
          </a:p>
        </p:txBody>
      </p:sp>
      <p:sp>
        <p:nvSpPr>
          <p:cNvPr id="3" name="Content Placeholder 2"/>
          <p:cNvSpPr>
            <a:spLocks noGrp="1"/>
          </p:cNvSpPr>
          <p:nvPr>
            <p:ph idx="1"/>
          </p:nvPr>
        </p:nvSpPr>
        <p:spPr>
          <a:xfrm>
            <a:off x="1104900" y="1600200"/>
            <a:ext cx="3349113" cy="4572000"/>
          </a:xfrm>
        </p:spPr>
        <p:txBody>
          <a:bodyPr/>
          <a:lstStyle/>
          <a:p>
            <a:r>
              <a:rPr lang="en-US" dirty="0"/>
              <a:t>Note that the third bullet describes the churn model in general terms. Furthermore, the </a:t>
            </a:r>
            <a:r>
              <a:rPr lang="en-US" dirty="0" err="1"/>
              <a:t>subbullets</a:t>
            </a:r>
            <a:r>
              <a:rPr lang="en-US" dirty="0"/>
              <a:t> provide additional details in nontechnical terms. Compare this approach to the variation shown in Figure 12-10.</a:t>
            </a:r>
          </a:p>
        </p:txBody>
      </p:sp>
      <p:pic>
        <p:nvPicPr>
          <p:cNvPr id="4" name="Picture 3"/>
          <p:cNvPicPr>
            <a:picLocks noChangeAspect="1"/>
          </p:cNvPicPr>
          <p:nvPr/>
        </p:nvPicPr>
        <p:blipFill>
          <a:blip r:embed="rId2"/>
          <a:stretch>
            <a:fillRect/>
          </a:stretch>
        </p:blipFill>
        <p:spPr>
          <a:xfrm>
            <a:off x="4497906" y="1389327"/>
            <a:ext cx="7694094" cy="4782873"/>
          </a:xfrm>
          <a:prstGeom prst="rect">
            <a:avLst/>
          </a:prstGeom>
        </p:spPr>
      </p:pic>
      <p:sp>
        <p:nvSpPr>
          <p:cNvPr id="5" name="TextBox 4"/>
          <p:cNvSpPr txBox="1"/>
          <p:nvPr/>
        </p:nvSpPr>
        <p:spPr>
          <a:xfrm>
            <a:off x="3694161" y="6260684"/>
            <a:ext cx="8497839" cy="338554"/>
          </a:xfrm>
          <a:prstGeom prst="rect">
            <a:avLst/>
          </a:prstGeom>
          <a:noFill/>
        </p:spPr>
        <p:txBody>
          <a:bodyPr wrap="none" rtlCol="0">
            <a:spAutoFit/>
          </a:bodyPr>
          <a:lstStyle/>
          <a:p>
            <a:r>
              <a:rPr lang="en-US" sz="1600" b="1" dirty="0"/>
              <a:t>FIGURE 12-10 </a:t>
            </a:r>
            <a:r>
              <a:rPr lang="en-US" sz="1600" i="1" dirty="0"/>
              <a:t>Example describing the project methodology for analysts and data scientists</a:t>
            </a:r>
            <a:endParaRPr lang="en-US" sz="1600" dirty="0"/>
          </a:p>
        </p:txBody>
      </p:sp>
    </p:spTree>
    <p:extLst>
      <p:ext uri="{BB962C8B-B14F-4D97-AF65-F5344CB8AC3E}">
        <p14:creationId xmlns:p14="http://schemas.microsoft.com/office/powerpoint/2010/main" val="277996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5816-480F-4562-A0B0-67911686C9B4}"/>
              </a:ext>
            </a:extLst>
          </p:cNvPr>
          <p:cNvSpPr>
            <a:spLocks noGrp="1"/>
          </p:cNvSpPr>
          <p:nvPr>
            <p:ph type="title"/>
          </p:nvPr>
        </p:nvSpPr>
        <p:spPr/>
        <p:txBody>
          <a:bodyPr/>
          <a:lstStyle/>
          <a:p>
            <a:r>
              <a:rPr lang="en-US" b="1" dirty="0"/>
              <a:t>Objectives</a:t>
            </a:r>
          </a:p>
        </p:txBody>
      </p:sp>
      <p:sp>
        <p:nvSpPr>
          <p:cNvPr id="3" name="Content Placeholder 2">
            <a:extLst>
              <a:ext uri="{FF2B5EF4-FFF2-40B4-BE49-F238E27FC236}">
                <a16:creationId xmlns:a16="http://schemas.microsoft.com/office/drawing/2014/main" id="{AE2D34A0-3683-4DDE-9682-58E4F15C353A}"/>
              </a:ext>
            </a:extLst>
          </p:cNvPr>
          <p:cNvSpPr>
            <a:spLocks noGrp="1"/>
          </p:cNvSpPr>
          <p:nvPr>
            <p:ph idx="1"/>
          </p:nvPr>
        </p:nvSpPr>
        <p:spPr/>
        <p:txBody>
          <a:bodyPr/>
          <a:lstStyle/>
          <a:p>
            <a:pPr marL="0" indent="0">
              <a:buNone/>
            </a:pPr>
            <a:r>
              <a:rPr lang="en-US" b="1" dirty="0"/>
              <a:t>After studying this chapter, the student should be able to understand the key concepts:</a:t>
            </a:r>
          </a:p>
          <a:p>
            <a:r>
              <a:rPr lang="en-US" dirty="0"/>
              <a:t> </a:t>
            </a:r>
            <a:r>
              <a:rPr lang="en-US" i="1" dirty="0"/>
              <a:t>Communicating and operationalizing an analytics project</a:t>
            </a:r>
          </a:p>
          <a:p>
            <a:r>
              <a:rPr lang="en-US" i="1" dirty="0"/>
              <a:t>Creating the final deliverables</a:t>
            </a:r>
          </a:p>
          <a:p>
            <a:r>
              <a:rPr lang="en-US" i="1" dirty="0"/>
              <a:t>Using a core set of material for different audiences</a:t>
            </a:r>
          </a:p>
          <a:p>
            <a:r>
              <a:rPr lang="en-US" i="1" dirty="0"/>
              <a:t>Comparing main focus areas for sponsors and analysts</a:t>
            </a:r>
          </a:p>
          <a:p>
            <a:r>
              <a:rPr lang="en-US" i="1" dirty="0"/>
              <a:t>Understanding simple data visualization principles</a:t>
            </a:r>
          </a:p>
          <a:p>
            <a:r>
              <a:rPr lang="en-US" i="1" dirty="0"/>
              <a:t>Cleaning up a chart or visualization</a:t>
            </a:r>
            <a:endParaRPr lang="en-US" dirty="0"/>
          </a:p>
        </p:txBody>
      </p:sp>
    </p:spTree>
    <p:extLst>
      <p:ext uri="{BB962C8B-B14F-4D97-AF65-F5344CB8AC3E}">
        <p14:creationId xmlns:p14="http://schemas.microsoft.com/office/powerpoint/2010/main" val="257673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2.5 Model Description                                                    1/2</a:t>
            </a:r>
            <a:endParaRPr lang="en-US" dirty="0"/>
          </a:p>
        </p:txBody>
      </p:sp>
      <p:sp>
        <p:nvSpPr>
          <p:cNvPr id="3" name="Content Placeholder 2"/>
          <p:cNvSpPr>
            <a:spLocks noGrp="1"/>
          </p:cNvSpPr>
          <p:nvPr>
            <p:ph idx="1"/>
          </p:nvPr>
        </p:nvSpPr>
        <p:spPr/>
        <p:txBody>
          <a:bodyPr>
            <a:normAutofit fontScale="92500" lnSpcReduction="10000"/>
          </a:bodyPr>
          <a:lstStyle/>
          <a:p>
            <a:r>
              <a:rPr lang="en-US" dirty="0"/>
              <a:t>Model Description slide can be the same for both audiences, the interests and objectives differ for each. </a:t>
            </a:r>
          </a:p>
          <a:p>
            <a:r>
              <a:rPr lang="en-US" dirty="0"/>
              <a:t>For the sponsor, the general methodology needs to be articulated without getting into excessive detail. Convey the basic methodology followed in the team’s work to allow the sponsor to communicate this to others within the organization and provide talking points.</a:t>
            </a:r>
          </a:p>
          <a:p>
            <a:r>
              <a:rPr lang="en-US" dirty="0"/>
              <a:t>Mentioning the scope of the data used is critical. The purpose is to illustrate thoroughness and exude confidence that the team used an approach that accurately portrays its problem and is as free from bias as possible. A key trait of a good data scientist is the ability to be skeptical of one’s own work.</a:t>
            </a:r>
          </a:p>
          <a:p>
            <a:r>
              <a:rPr lang="en-US" dirty="0"/>
              <a:t>This is an opportunity to view the work and the deliverable critically and consider how the audience will receive the work. Try to ensure it is an unbiased view of the project and the results.</a:t>
            </a:r>
          </a:p>
        </p:txBody>
      </p:sp>
    </p:spTree>
    <p:extLst>
      <p:ext uri="{BB962C8B-B14F-4D97-AF65-F5344CB8AC3E}">
        <p14:creationId xmlns:p14="http://schemas.microsoft.com/office/powerpoint/2010/main" val="30577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2.5 Model Description                                                    2/2</a:t>
            </a:r>
            <a:endParaRPr lang="en-US" dirty="0"/>
          </a:p>
        </p:txBody>
      </p:sp>
      <p:sp>
        <p:nvSpPr>
          <p:cNvPr id="3" name="Content Placeholder 2"/>
          <p:cNvSpPr>
            <a:spLocks noGrp="1"/>
          </p:cNvSpPr>
          <p:nvPr>
            <p:ph idx="1"/>
          </p:nvPr>
        </p:nvSpPr>
        <p:spPr>
          <a:xfrm>
            <a:off x="1104900" y="1600200"/>
            <a:ext cx="4720713" cy="4572000"/>
          </a:xfrm>
        </p:spPr>
        <p:txBody>
          <a:bodyPr>
            <a:normAutofit/>
          </a:bodyPr>
          <a:lstStyle/>
          <a:p>
            <a:r>
              <a:rPr lang="en-US" dirty="0"/>
              <a:t>Assuming that the model will meet the agreed-upon SLAs, mention that the model will meet the SLAs based on the performance of the model within the testing or staging environment</a:t>
            </a:r>
          </a:p>
          <a:p>
            <a:r>
              <a:rPr lang="en-US" dirty="0"/>
              <a:t>Be prepared to explain the team’s thought process on this, as well as the speed of running the model within the test environment. </a:t>
            </a:r>
          </a:p>
        </p:txBody>
      </p:sp>
      <p:pic>
        <p:nvPicPr>
          <p:cNvPr id="5" name="Picture 4"/>
          <p:cNvPicPr>
            <a:picLocks noChangeAspect="1"/>
          </p:cNvPicPr>
          <p:nvPr/>
        </p:nvPicPr>
        <p:blipFill>
          <a:blip r:embed="rId2"/>
          <a:stretch>
            <a:fillRect/>
          </a:stretch>
        </p:blipFill>
        <p:spPr>
          <a:xfrm>
            <a:off x="5682605" y="1533832"/>
            <a:ext cx="6254197" cy="4167844"/>
          </a:xfrm>
          <a:prstGeom prst="rect">
            <a:avLst/>
          </a:prstGeom>
        </p:spPr>
      </p:pic>
      <p:sp>
        <p:nvSpPr>
          <p:cNvPr id="6" name="TextBox 5"/>
          <p:cNvSpPr txBox="1"/>
          <p:nvPr/>
        </p:nvSpPr>
        <p:spPr>
          <a:xfrm>
            <a:off x="6095241" y="5849034"/>
            <a:ext cx="5029200" cy="646331"/>
          </a:xfrm>
          <a:prstGeom prst="rect">
            <a:avLst/>
          </a:prstGeom>
          <a:noFill/>
        </p:spPr>
        <p:txBody>
          <a:bodyPr wrap="square" rtlCol="0">
            <a:spAutoFit/>
          </a:bodyPr>
          <a:lstStyle/>
          <a:p>
            <a:r>
              <a:rPr lang="en-US" b="1" dirty="0"/>
              <a:t>FIGURE 12-11 </a:t>
            </a:r>
            <a:r>
              <a:rPr lang="en-US" i="1" dirty="0"/>
              <a:t>Example of a model description for a data science project</a:t>
            </a:r>
            <a:endParaRPr lang="en-US" dirty="0"/>
          </a:p>
        </p:txBody>
      </p:sp>
    </p:spTree>
    <p:extLst>
      <p:ext uri="{BB962C8B-B14F-4D97-AF65-F5344CB8AC3E}">
        <p14:creationId xmlns:p14="http://schemas.microsoft.com/office/powerpoint/2010/main" val="318810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2.6 Key Points Supported with Data                              1/2</a:t>
            </a:r>
            <a:endParaRPr lang="en-US" dirty="0"/>
          </a:p>
        </p:txBody>
      </p:sp>
      <p:sp>
        <p:nvSpPr>
          <p:cNvPr id="3" name="Content Placeholder 2"/>
          <p:cNvSpPr>
            <a:spLocks noGrp="1"/>
          </p:cNvSpPr>
          <p:nvPr>
            <p:ph idx="1"/>
          </p:nvPr>
        </p:nvSpPr>
        <p:spPr/>
        <p:txBody>
          <a:bodyPr>
            <a:normAutofit/>
          </a:bodyPr>
          <a:lstStyle/>
          <a:p>
            <a:r>
              <a:rPr lang="en-US" dirty="0"/>
              <a:t>Identify key points based on insights and observations resulting from the data and model scoring results. </a:t>
            </a:r>
          </a:p>
          <a:p>
            <a:r>
              <a:rPr lang="en-US" dirty="0"/>
              <a:t>Find ways to illustrate the key points with charts and visualization techniques, using simpler charts for sponsors and more technical data visualization for analysts and data scientists.</a:t>
            </a:r>
          </a:p>
          <a:p>
            <a:r>
              <a:rPr lang="en-US" dirty="0"/>
              <a:t>Figure 12-12 shows an example of providing supporting detail regarding the rate of bank customers who would churn in various months. When developing the key points, consider the insights that will drive the biggest business impact and can be defended with data. </a:t>
            </a:r>
          </a:p>
        </p:txBody>
      </p:sp>
    </p:spTree>
    <p:extLst>
      <p:ext uri="{BB962C8B-B14F-4D97-AF65-F5344CB8AC3E}">
        <p14:creationId xmlns:p14="http://schemas.microsoft.com/office/powerpoint/2010/main" val="275303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2.6 Key Points Supported with Data                              2/2</a:t>
            </a:r>
            <a:endParaRPr lang="en-US" dirty="0"/>
          </a:p>
        </p:txBody>
      </p:sp>
      <p:sp>
        <p:nvSpPr>
          <p:cNvPr id="3" name="Content Placeholder 2"/>
          <p:cNvSpPr>
            <a:spLocks noGrp="1"/>
          </p:cNvSpPr>
          <p:nvPr>
            <p:ph idx="1"/>
          </p:nvPr>
        </p:nvSpPr>
        <p:spPr>
          <a:xfrm>
            <a:off x="1104900" y="1600200"/>
            <a:ext cx="4160274" cy="4572000"/>
          </a:xfrm>
        </p:spPr>
        <p:txBody>
          <a:bodyPr/>
          <a:lstStyle/>
          <a:p>
            <a:r>
              <a:rPr lang="en-US" dirty="0"/>
              <a:t>For analyst presentations, use more granular or technical charts and graphs. In this case, appropriate visualization techniques include dot charts, density plots, ROC curves, or histograms of a data distribution to support decisions made in the modeling techniques</a:t>
            </a:r>
          </a:p>
        </p:txBody>
      </p:sp>
      <p:pic>
        <p:nvPicPr>
          <p:cNvPr id="4" name="Picture 3"/>
          <p:cNvPicPr>
            <a:picLocks noChangeAspect="1"/>
          </p:cNvPicPr>
          <p:nvPr/>
        </p:nvPicPr>
        <p:blipFill>
          <a:blip r:embed="rId2"/>
          <a:stretch>
            <a:fillRect/>
          </a:stretch>
        </p:blipFill>
        <p:spPr>
          <a:xfrm>
            <a:off x="5222272" y="1600200"/>
            <a:ext cx="5863310" cy="3009656"/>
          </a:xfrm>
          <a:prstGeom prst="rect">
            <a:avLst/>
          </a:prstGeom>
        </p:spPr>
      </p:pic>
      <p:sp>
        <p:nvSpPr>
          <p:cNvPr id="5" name="TextBox 4"/>
          <p:cNvSpPr txBox="1"/>
          <p:nvPr/>
        </p:nvSpPr>
        <p:spPr>
          <a:xfrm>
            <a:off x="5456903" y="5279923"/>
            <a:ext cx="5628679" cy="646331"/>
          </a:xfrm>
          <a:prstGeom prst="rect">
            <a:avLst/>
          </a:prstGeom>
          <a:noFill/>
        </p:spPr>
        <p:txBody>
          <a:bodyPr wrap="square" rtlCol="0">
            <a:spAutoFit/>
          </a:bodyPr>
          <a:lstStyle/>
          <a:p>
            <a:r>
              <a:rPr lang="en-US" b="1" dirty="0"/>
              <a:t>FIGURE 12-12 </a:t>
            </a:r>
            <a:r>
              <a:rPr lang="en-US" i="1" dirty="0"/>
              <a:t>Example of a presentation of key points of a data science project shown as a bar chart</a:t>
            </a:r>
            <a:endParaRPr lang="en-US" dirty="0"/>
          </a:p>
        </p:txBody>
      </p:sp>
    </p:spTree>
    <p:extLst>
      <p:ext uri="{BB962C8B-B14F-4D97-AF65-F5344CB8AC3E}">
        <p14:creationId xmlns:p14="http://schemas.microsoft.com/office/powerpoint/2010/main" val="328111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2.7 Model Details                                                            1/4</a:t>
            </a:r>
            <a:endParaRPr lang="en-US" dirty="0"/>
          </a:p>
        </p:txBody>
      </p:sp>
      <p:sp>
        <p:nvSpPr>
          <p:cNvPr id="3" name="Content Placeholder 2"/>
          <p:cNvSpPr>
            <a:spLocks noGrp="1"/>
          </p:cNvSpPr>
          <p:nvPr>
            <p:ph idx="1"/>
          </p:nvPr>
        </p:nvSpPr>
        <p:spPr>
          <a:xfrm>
            <a:off x="1104900" y="1600200"/>
            <a:ext cx="9982200" cy="5095568"/>
          </a:xfrm>
        </p:spPr>
        <p:txBody>
          <a:bodyPr>
            <a:normAutofit fontScale="92500" lnSpcReduction="20000"/>
          </a:bodyPr>
          <a:lstStyle/>
          <a:p>
            <a:r>
              <a:rPr lang="en-US" dirty="0"/>
              <a:t>Needed by people who have a more technical understanding than the sponsors, such as those who will implement the code, or colleagues on the analytics team. Project sponsors are typically less interested in the model details; they are usually more focused on the business implications of the work rather than the details of the model.</a:t>
            </a:r>
          </a:p>
          <a:p>
            <a:r>
              <a:rPr lang="en-US" dirty="0"/>
              <a:t>Needs to show the code or main logic of the model, including the model type, variables, and technology used to execute the model and score the data. </a:t>
            </a:r>
          </a:p>
          <a:p>
            <a:r>
              <a:rPr lang="en-US" dirty="0"/>
              <a:t>Should focus on describing expected model performance and any caveats related to the model performance. </a:t>
            </a:r>
          </a:p>
          <a:p>
            <a:r>
              <a:rPr lang="en-US" dirty="0"/>
              <a:t>Should provide a detailed description of the modeling technique, variables, scope, and expected effectiveness of the model.</a:t>
            </a:r>
          </a:p>
          <a:p>
            <a:r>
              <a:rPr lang="en-US" dirty="0"/>
              <a:t>Provide discussion or written details related to the variables used in the model and explain how or why these variables were selected</a:t>
            </a:r>
          </a:p>
          <a:p>
            <a:r>
              <a:rPr lang="en-US" dirty="0"/>
              <a:t>Share the actual code (or at least an excerpt) developed to explain what was created and how it operates</a:t>
            </a:r>
          </a:p>
          <a:p>
            <a:endParaRPr lang="en-US" dirty="0"/>
          </a:p>
        </p:txBody>
      </p:sp>
    </p:spTree>
    <p:extLst>
      <p:ext uri="{BB962C8B-B14F-4D97-AF65-F5344CB8AC3E}">
        <p14:creationId xmlns:p14="http://schemas.microsoft.com/office/powerpoint/2010/main" val="58923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2.7 Model Details                                                            2/4</a:t>
            </a:r>
            <a:endParaRPr lang="en-US" dirty="0"/>
          </a:p>
        </p:txBody>
      </p:sp>
      <p:sp>
        <p:nvSpPr>
          <p:cNvPr id="3" name="Content Placeholder 2"/>
          <p:cNvSpPr>
            <a:spLocks noGrp="1"/>
          </p:cNvSpPr>
          <p:nvPr>
            <p:ph idx="1"/>
          </p:nvPr>
        </p:nvSpPr>
        <p:spPr>
          <a:xfrm>
            <a:off x="1104900" y="1600200"/>
            <a:ext cx="2906661" cy="4572000"/>
          </a:xfrm>
        </p:spPr>
        <p:txBody>
          <a:bodyPr/>
          <a:lstStyle/>
          <a:p>
            <a:r>
              <a:rPr lang="en-US" dirty="0"/>
              <a:t>Figure 12-13 provides a sample slide describing the data variables, and Figure 12-14 shows a sample slide with a technical graph to support the work.</a:t>
            </a:r>
          </a:p>
        </p:txBody>
      </p:sp>
      <p:pic>
        <p:nvPicPr>
          <p:cNvPr id="4" name="Picture 3"/>
          <p:cNvPicPr>
            <a:picLocks noChangeAspect="1"/>
          </p:cNvPicPr>
          <p:nvPr/>
        </p:nvPicPr>
        <p:blipFill>
          <a:blip r:embed="rId2"/>
          <a:stretch>
            <a:fillRect/>
          </a:stretch>
        </p:blipFill>
        <p:spPr>
          <a:xfrm>
            <a:off x="4650217" y="1458988"/>
            <a:ext cx="6254197" cy="4176000"/>
          </a:xfrm>
          <a:prstGeom prst="rect">
            <a:avLst/>
          </a:prstGeom>
        </p:spPr>
      </p:pic>
      <p:sp>
        <p:nvSpPr>
          <p:cNvPr id="5" name="TextBox 4"/>
          <p:cNvSpPr txBox="1"/>
          <p:nvPr/>
        </p:nvSpPr>
        <p:spPr>
          <a:xfrm>
            <a:off x="4300096" y="5928188"/>
            <a:ext cx="7891904" cy="369332"/>
          </a:xfrm>
          <a:prstGeom prst="rect">
            <a:avLst/>
          </a:prstGeom>
          <a:noFill/>
        </p:spPr>
        <p:txBody>
          <a:bodyPr wrap="none" rtlCol="0">
            <a:spAutoFit/>
          </a:bodyPr>
          <a:lstStyle/>
          <a:p>
            <a:r>
              <a:rPr lang="en-US" b="1" dirty="0"/>
              <a:t>FIGURE 12-13 </a:t>
            </a:r>
            <a:r>
              <a:rPr lang="en-US" i="1" dirty="0"/>
              <a:t>Example of model details showing model type and variables</a:t>
            </a:r>
            <a:endParaRPr lang="en-US" dirty="0"/>
          </a:p>
        </p:txBody>
      </p:sp>
    </p:spTree>
    <p:extLst>
      <p:ext uri="{BB962C8B-B14F-4D97-AF65-F5344CB8AC3E}">
        <p14:creationId xmlns:p14="http://schemas.microsoft.com/office/powerpoint/2010/main" val="402379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2.7 Model Details                                                            3/4</a:t>
            </a:r>
            <a:endParaRPr lang="en-US" dirty="0"/>
          </a:p>
        </p:txBody>
      </p:sp>
      <p:sp>
        <p:nvSpPr>
          <p:cNvPr id="3" name="Content Placeholder 2"/>
          <p:cNvSpPr>
            <a:spLocks noGrp="1"/>
          </p:cNvSpPr>
          <p:nvPr>
            <p:ph idx="1"/>
          </p:nvPr>
        </p:nvSpPr>
        <p:spPr/>
        <p:txBody>
          <a:bodyPr>
            <a:normAutofit/>
          </a:bodyPr>
          <a:lstStyle/>
          <a:p>
            <a:r>
              <a:rPr lang="en-US" dirty="0"/>
              <a:t>Guidance should be provided regarding the speed with which the model can run in the test environment; the expected performance in a live, production environment; and the technology needed. This kind of discussion addresses how well the model can meet the organization’s SLA.</a:t>
            </a:r>
          </a:p>
          <a:p>
            <a:r>
              <a:rPr lang="en-US" dirty="0"/>
              <a:t>Presentation needs to include additional caveats, assumptions, or constraints of the model and model performance, such as systems or data the model needs to interact with, performance issues, and ways to feed the outputs of the model into existing business processes</a:t>
            </a:r>
          </a:p>
          <a:p>
            <a:r>
              <a:rPr lang="en-US" dirty="0"/>
              <a:t>Describe the relationships of the main variables on the project objectives, such as the effects of key variables on predicting churn, and the relationship of key variables to other variables</a:t>
            </a:r>
          </a:p>
        </p:txBody>
      </p:sp>
    </p:spTree>
    <p:extLst>
      <p:ext uri="{BB962C8B-B14F-4D97-AF65-F5344CB8AC3E}">
        <p14:creationId xmlns:p14="http://schemas.microsoft.com/office/powerpoint/2010/main" val="998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2.7 Model Details                                                            4/4</a:t>
            </a:r>
            <a:endParaRPr lang="en-US" dirty="0"/>
          </a:p>
        </p:txBody>
      </p:sp>
      <p:sp>
        <p:nvSpPr>
          <p:cNvPr id="3" name="Content Placeholder 2"/>
          <p:cNvSpPr>
            <a:spLocks noGrp="1"/>
          </p:cNvSpPr>
          <p:nvPr>
            <p:ph idx="1"/>
          </p:nvPr>
        </p:nvSpPr>
        <p:spPr>
          <a:xfrm>
            <a:off x="1104900" y="1600200"/>
            <a:ext cx="3437603" cy="4572000"/>
          </a:xfrm>
        </p:spPr>
        <p:txBody>
          <a:bodyPr/>
          <a:lstStyle/>
          <a:p>
            <a:r>
              <a:rPr lang="en-US" dirty="0"/>
              <a:t>The team may even want to make suggestions to improve the model, highlight any risks to introducing bias into the modeling technique, or describe certain segments of the data that may skew the overall predictive power of the methodology.</a:t>
            </a:r>
          </a:p>
        </p:txBody>
      </p:sp>
      <p:pic>
        <p:nvPicPr>
          <p:cNvPr id="4" name="Picture 3"/>
          <p:cNvPicPr>
            <a:picLocks noChangeAspect="1"/>
          </p:cNvPicPr>
          <p:nvPr/>
        </p:nvPicPr>
        <p:blipFill>
          <a:blip r:embed="rId2"/>
          <a:stretch>
            <a:fillRect/>
          </a:stretch>
        </p:blipFill>
        <p:spPr>
          <a:xfrm>
            <a:off x="4796834" y="1423220"/>
            <a:ext cx="6734815" cy="4487737"/>
          </a:xfrm>
          <a:prstGeom prst="rect">
            <a:avLst/>
          </a:prstGeom>
        </p:spPr>
      </p:pic>
      <p:sp>
        <p:nvSpPr>
          <p:cNvPr id="5" name="TextBox 4"/>
          <p:cNvSpPr txBox="1"/>
          <p:nvPr/>
        </p:nvSpPr>
        <p:spPr>
          <a:xfrm>
            <a:off x="5064674" y="6161015"/>
            <a:ext cx="6199133" cy="369332"/>
          </a:xfrm>
          <a:prstGeom prst="rect">
            <a:avLst/>
          </a:prstGeom>
          <a:noFill/>
        </p:spPr>
        <p:txBody>
          <a:bodyPr wrap="none" rtlCol="0">
            <a:spAutoFit/>
          </a:bodyPr>
          <a:lstStyle/>
          <a:p>
            <a:r>
              <a:rPr lang="en-US" b="1" dirty="0"/>
              <a:t>FIGURE 12-14 </a:t>
            </a:r>
            <a:r>
              <a:rPr lang="en-US" i="1" dirty="0"/>
              <a:t>Model details comparing two data variables</a:t>
            </a:r>
            <a:endParaRPr lang="en-US" dirty="0"/>
          </a:p>
        </p:txBody>
      </p:sp>
    </p:spTree>
    <p:extLst>
      <p:ext uri="{BB962C8B-B14F-4D97-AF65-F5344CB8AC3E}">
        <p14:creationId xmlns:p14="http://schemas.microsoft.com/office/powerpoint/2010/main" val="246541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2.8 Recommendations                                                    1/2</a:t>
            </a:r>
            <a:endParaRPr lang="en-US" dirty="0"/>
          </a:p>
        </p:txBody>
      </p:sp>
      <p:sp>
        <p:nvSpPr>
          <p:cNvPr id="3" name="Content Placeholder 2"/>
          <p:cNvSpPr>
            <a:spLocks noGrp="1"/>
          </p:cNvSpPr>
          <p:nvPr>
            <p:ph idx="1"/>
          </p:nvPr>
        </p:nvSpPr>
        <p:spPr/>
        <p:txBody>
          <a:bodyPr>
            <a:normAutofit/>
          </a:bodyPr>
          <a:lstStyle/>
          <a:p>
            <a:r>
              <a:rPr lang="en-US" dirty="0"/>
              <a:t>Involves creating a set of recommendations that include how to deploy the model from a business perspective within the organization and any other suggestions on the rollout of the model’s logic</a:t>
            </a:r>
          </a:p>
          <a:p>
            <a:r>
              <a:rPr lang="en-US" dirty="0"/>
              <a:t>For the </a:t>
            </a:r>
            <a:r>
              <a:rPr lang="en-US" dirty="0" err="1"/>
              <a:t>Yoyodyne</a:t>
            </a:r>
            <a:r>
              <a:rPr lang="en-US" dirty="0"/>
              <a:t> Bank example, Figure 12-15 provides possible recommendations from the project. In this section of the presentation, measuring the impact of the improvements and stating how to leverage that impact within the recommendations are key.</a:t>
            </a:r>
          </a:p>
          <a:p>
            <a:r>
              <a:rPr lang="en-US" dirty="0"/>
              <a:t>For instance, the presentation might mention that every customer retained represents a time savings of six hours for one of the bank’s account managers or $50,000 in savings of new account acquisitions, due to marketing costs, sales, and system-related costs.</a:t>
            </a:r>
          </a:p>
        </p:txBody>
      </p:sp>
    </p:spTree>
    <p:extLst>
      <p:ext uri="{BB962C8B-B14F-4D97-AF65-F5344CB8AC3E}">
        <p14:creationId xmlns:p14="http://schemas.microsoft.com/office/powerpoint/2010/main" val="278894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2.8 Recommendations                                                    2/2</a:t>
            </a:r>
            <a:endParaRPr lang="en-US" dirty="0"/>
          </a:p>
        </p:txBody>
      </p:sp>
      <p:sp>
        <p:nvSpPr>
          <p:cNvPr id="3" name="Content Placeholder 2"/>
          <p:cNvSpPr>
            <a:spLocks noGrp="1"/>
          </p:cNvSpPr>
          <p:nvPr>
            <p:ph idx="1"/>
          </p:nvPr>
        </p:nvSpPr>
        <p:spPr>
          <a:xfrm>
            <a:off x="1104899" y="1600200"/>
            <a:ext cx="3612503" cy="4572000"/>
          </a:xfrm>
        </p:spPr>
        <p:txBody>
          <a:bodyPr>
            <a:normAutofit fontScale="92500"/>
          </a:bodyPr>
          <a:lstStyle/>
          <a:p>
            <a:r>
              <a:rPr lang="en-US" dirty="0"/>
              <a:t>For a presentation to a project sponsor audience, focus on the business impact of the project, including risks and ROI. </a:t>
            </a:r>
          </a:p>
          <a:p>
            <a:r>
              <a:rPr lang="en-US" dirty="0"/>
              <a:t>Project sponsors will be most interested in the business impact of the project, the presentation should also provide the sponsor with salient points to help evangelize the work within the organization. </a:t>
            </a:r>
          </a:p>
        </p:txBody>
      </p:sp>
      <p:pic>
        <p:nvPicPr>
          <p:cNvPr id="5" name="Picture 4"/>
          <p:cNvPicPr>
            <a:picLocks noChangeAspect="1"/>
          </p:cNvPicPr>
          <p:nvPr/>
        </p:nvPicPr>
        <p:blipFill>
          <a:blip r:embed="rId2"/>
          <a:stretch>
            <a:fillRect/>
          </a:stretch>
        </p:blipFill>
        <p:spPr>
          <a:xfrm>
            <a:off x="4717403" y="1364226"/>
            <a:ext cx="7233355" cy="4807974"/>
          </a:xfrm>
          <a:prstGeom prst="rect">
            <a:avLst/>
          </a:prstGeom>
        </p:spPr>
      </p:pic>
      <p:sp>
        <p:nvSpPr>
          <p:cNvPr id="6" name="TextBox 5"/>
          <p:cNvSpPr txBox="1"/>
          <p:nvPr/>
        </p:nvSpPr>
        <p:spPr>
          <a:xfrm>
            <a:off x="4785672" y="6311645"/>
            <a:ext cx="7096815" cy="369332"/>
          </a:xfrm>
          <a:prstGeom prst="rect">
            <a:avLst/>
          </a:prstGeom>
          <a:noFill/>
        </p:spPr>
        <p:txBody>
          <a:bodyPr wrap="none" rtlCol="0">
            <a:spAutoFit/>
          </a:bodyPr>
          <a:lstStyle/>
          <a:p>
            <a:r>
              <a:rPr lang="en-US" b="1" dirty="0"/>
              <a:t>FIGURE 12-15 </a:t>
            </a:r>
            <a:r>
              <a:rPr lang="en-US" i="1" dirty="0"/>
              <a:t>Sample recommendations for a data science project</a:t>
            </a:r>
            <a:endParaRPr lang="en-US" dirty="0"/>
          </a:p>
        </p:txBody>
      </p:sp>
    </p:spTree>
    <p:extLst>
      <p:ext uri="{BB962C8B-B14F-4D97-AF65-F5344CB8AC3E}">
        <p14:creationId xmlns:p14="http://schemas.microsoft.com/office/powerpoint/2010/main" val="167499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Content</a:t>
            </a:r>
          </a:p>
        </p:txBody>
      </p:sp>
      <p:sp>
        <p:nvSpPr>
          <p:cNvPr id="14" name="Content Placeholder 13"/>
          <p:cNvSpPr>
            <a:spLocks noGrp="1"/>
          </p:cNvSpPr>
          <p:nvPr>
            <p:ph idx="1"/>
          </p:nvPr>
        </p:nvSpPr>
        <p:spPr/>
        <p:txBody>
          <a:bodyPr/>
          <a:lstStyle/>
          <a:p>
            <a:r>
              <a:rPr lang="de-DE" dirty="0"/>
              <a:t>1.</a:t>
            </a:r>
            <a:r>
              <a:rPr lang="en-US" dirty="0"/>
              <a:t> Communicating and Operationalizing an Analytics Project</a:t>
            </a:r>
            <a:r>
              <a:rPr lang="de-DE" dirty="0"/>
              <a:t> </a:t>
            </a:r>
            <a:endParaRPr lang="en-US" dirty="0"/>
          </a:p>
          <a:p>
            <a:r>
              <a:rPr lang="en-US" dirty="0"/>
              <a:t>2. Creating the Final Deliverables</a:t>
            </a:r>
          </a:p>
          <a:p>
            <a:r>
              <a:rPr lang="en-US" dirty="0"/>
              <a:t>3. Data Visualization Basics</a:t>
            </a: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2.9 Additional Tips on the Final Presentation                 1/2</a:t>
            </a:r>
            <a:endParaRPr lang="en-US" dirty="0"/>
          </a:p>
        </p:txBody>
      </p:sp>
      <p:sp>
        <p:nvSpPr>
          <p:cNvPr id="3" name="Content Placeholder 2"/>
          <p:cNvSpPr>
            <a:spLocks noGrp="1"/>
          </p:cNvSpPr>
          <p:nvPr>
            <p:ph idx="1"/>
          </p:nvPr>
        </p:nvSpPr>
        <p:spPr/>
        <p:txBody>
          <a:bodyPr>
            <a:normAutofit fontScale="92500" lnSpcReduction="20000"/>
          </a:bodyPr>
          <a:lstStyle/>
          <a:p>
            <a:r>
              <a:rPr lang="en-US" dirty="0"/>
              <a:t>It must remember to invest adequate time in developing the final presentations. Orienting the audience to the project and providing context is important. On occasion, a team is so immersed in the project that it fails to provide sufficient context for its recommendations and the outputs of the models. </a:t>
            </a:r>
          </a:p>
          <a:p>
            <a:r>
              <a:rPr lang="en-US" dirty="0"/>
              <a:t>Needs to remember to spell out terminology and acronyms and avoid excessive use of jargon. It should also keep in mind that presentations may be shared extensively; therefore, recipients may not be familiar with the context and the journey the team has gone through over the course of the project.</a:t>
            </a:r>
          </a:p>
          <a:p>
            <a:r>
              <a:rPr lang="en-US" dirty="0"/>
              <a:t>The story may need to be told multiple times to different audiences, so the team must remain patient in repeating some of the key messages. These presentations should be viewed as opportunities to refine the key messages and evangelize the good work that was done. By this point in the process, the team has invested many hours of work and uncovered insights for the business.</a:t>
            </a:r>
          </a:p>
        </p:txBody>
      </p:sp>
    </p:spTree>
    <p:extLst>
      <p:ext uri="{BB962C8B-B14F-4D97-AF65-F5344CB8AC3E}">
        <p14:creationId xmlns:p14="http://schemas.microsoft.com/office/powerpoint/2010/main" val="340576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2.9 Additional Tips on the Final Presentation                 2/2</a:t>
            </a:r>
            <a:endParaRPr lang="en-US" dirty="0"/>
          </a:p>
        </p:txBody>
      </p:sp>
      <p:sp>
        <p:nvSpPr>
          <p:cNvPr id="3" name="Content Placeholder 2"/>
          <p:cNvSpPr>
            <a:spLocks noGrp="1"/>
          </p:cNvSpPr>
          <p:nvPr>
            <p:ph idx="1"/>
          </p:nvPr>
        </p:nvSpPr>
        <p:spPr/>
        <p:txBody>
          <a:bodyPr>
            <a:normAutofit/>
          </a:bodyPr>
          <a:lstStyle/>
          <a:p>
            <a:r>
              <a:rPr lang="en-US" sz="2800" dirty="0"/>
              <a:t>Several more tips on developing the presentations.</a:t>
            </a:r>
          </a:p>
          <a:p>
            <a:pPr lvl="1"/>
            <a:r>
              <a:rPr lang="en-US" sz="2400" dirty="0"/>
              <a:t>Use imagery and visual representations:</a:t>
            </a:r>
          </a:p>
          <a:p>
            <a:pPr lvl="1"/>
            <a:r>
              <a:rPr lang="en-US" sz="2400" dirty="0"/>
              <a:t>Make sure the text is mutually exclusive and collectively exhaustive (MECE)</a:t>
            </a:r>
          </a:p>
          <a:p>
            <a:pPr lvl="1"/>
            <a:r>
              <a:rPr lang="en-US" sz="2400" dirty="0"/>
              <a:t>Measure and quantify the benefits of the project:</a:t>
            </a:r>
          </a:p>
          <a:p>
            <a:pPr lvl="1"/>
            <a:r>
              <a:rPr lang="en-US" sz="2400" dirty="0"/>
              <a:t>Make the benefits of the project clear and conspicuous : After calculating the benefits of the project, make sure to articulate them clearly in the presentation.</a:t>
            </a:r>
          </a:p>
        </p:txBody>
      </p:sp>
    </p:spTree>
    <p:extLst>
      <p:ext uri="{BB962C8B-B14F-4D97-AF65-F5344CB8AC3E}">
        <p14:creationId xmlns:p14="http://schemas.microsoft.com/office/powerpoint/2010/main" val="42896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2.10 Providing Technical Specifications and Code        1/2</a:t>
            </a:r>
            <a:endParaRPr lang="en-US" dirty="0"/>
          </a:p>
        </p:txBody>
      </p:sp>
      <p:sp>
        <p:nvSpPr>
          <p:cNvPr id="3" name="Content Placeholder 2"/>
          <p:cNvSpPr>
            <a:spLocks noGrp="1"/>
          </p:cNvSpPr>
          <p:nvPr>
            <p:ph idx="1"/>
          </p:nvPr>
        </p:nvSpPr>
        <p:spPr/>
        <p:txBody>
          <a:bodyPr>
            <a:normAutofit lnSpcReduction="10000"/>
          </a:bodyPr>
          <a:lstStyle/>
          <a:p>
            <a:r>
              <a:rPr lang="en-US" dirty="0"/>
              <a:t>Needs to deliver the actual code that was developed and the technical documentation needed to support it. </a:t>
            </a:r>
          </a:p>
          <a:p>
            <a:r>
              <a:rPr lang="en-US" dirty="0"/>
              <a:t>Consider how the project will affect the end users and the technical people who will need to implement the code. Team think through the implications of its work on the recipients of the code, the kinds of questions they will have, and their interests</a:t>
            </a:r>
          </a:p>
          <a:p>
            <a:r>
              <a:rPr lang="en-US" dirty="0"/>
              <a:t>For instance, indicating that the model will need to perform real-time monitoring may require extensive changes to an IT runtime environment, so the team may need to consider a compromise of nightly batch jobs to process the data. In addition, the team may need to get the technical team talking with the project sponsor to ensure the implementation and SLA will meet the business needs during the technical deployment.</a:t>
            </a:r>
          </a:p>
        </p:txBody>
      </p:sp>
    </p:spTree>
    <p:extLst>
      <p:ext uri="{BB962C8B-B14F-4D97-AF65-F5344CB8AC3E}">
        <p14:creationId xmlns:p14="http://schemas.microsoft.com/office/powerpoint/2010/main" val="394215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2.10 Providing Technical Specifications and Code        2/2</a:t>
            </a:r>
            <a:endParaRPr lang="en-US" dirty="0"/>
          </a:p>
        </p:txBody>
      </p:sp>
      <p:sp>
        <p:nvSpPr>
          <p:cNvPr id="3" name="Content Placeholder 2"/>
          <p:cNvSpPr>
            <a:spLocks noGrp="1"/>
          </p:cNvSpPr>
          <p:nvPr>
            <p:ph idx="1"/>
          </p:nvPr>
        </p:nvSpPr>
        <p:spPr/>
        <p:txBody>
          <a:bodyPr>
            <a:normAutofit/>
          </a:bodyPr>
          <a:lstStyle/>
          <a:p>
            <a:r>
              <a:rPr lang="en-US" dirty="0"/>
              <a:t>Should anticipate questions from IT related to how computationally expensive it will be to run the model in the production environment. If possible, indicate how well the model ran in the test scenarios and whether there are opportunities to tune the model or environment to optimize performance in the production environment.</a:t>
            </a:r>
          </a:p>
          <a:p>
            <a:r>
              <a:rPr lang="en-US" dirty="0"/>
              <a:t>Should approach writing technical documentation for their code as if it were an application programming interface (API). Many times, the models become encapsulated as functions that read a set of inputs in the production environment, possibly perform preprocessing on data, and create an output, including a set of post-processing results.</a:t>
            </a:r>
          </a:p>
        </p:txBody>
      </p:sp>
    </p:spTree>
    <p:extLst>
      <p:ext uri="{BB962C8B-B14F-4D97-AF65-F5344CB8AC3E}">
        <p14:creationId xmlns:p14="http://schemas.microsoft.com/office/powerpoint/2010/main" val="182299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Data Visualization Basics</a:t>
            </a:r>
            <a:endParaRPr lang="en-US" dirty="0"/>
          </a:p>
        </p:txBody>
      </p:sp>
      <p:sp>
        <p:nvSpPr>
          <p:cNvPr id="3" name="Content Placeholder 2"/>
          <p:cNvSpPr>
            <a:spLocks noGrp="1"/>
          </p:cNvSpPr>
          <p:nvPr>
            <p:ph idx="1"/>
          </p:nvPr>
        </p:nvSpPr>
        <p:spPr>
          <a:xfrm>
            <a:off x="1104900" y="1600200"/>
            <a:ext cx="3873732" cy="4572000"/>
          </a:xfrm>
        </p:spPr>
        <p:txBody>
          <a:bodyPr/>
          <a:lstStyle/>
          <a:p>
            <a:r>
              <a:rPr lang="en-US" dirty="0"/>
              <a:t>As the volume of data continues to increase, more vendors and communities are developing tools to create clear and impactful graphics for use in presentations and applications. Although not exhaustive, Table 12-2 lists some popular tools.</a:t>
            </a:r>
          </a:p>
        </p:txBody>
      </p:sp>
      <p:pic>
        <p:nvPicPr>
          <p:cNvPr id="4" name="Picture 3"/>
          <p:cNvPicPr>
            <a:picLocks noChangeAspect="1"/>
          </p:cNvPicPr>
          <p:nvPr/>
        </p:nvPicPr>
        <p:blipFill>
          <a:blip r:embed="rId2"/>
          <a:stretch>
            <a:fillRect/>
          </a:stretch>
        </p:blipFill>
        <p:spPr>
          <a:xfrm>
            <a:off x="4978632" y="1600200"/>
            <a:ext cx="6954220" cy="3839111"/>
          </a:xfrm>
          <a:prstGeom prst="rect">
            <a:avLst/>
          </a:prstGeom>
        </p:spPr>
      </p:pic>
    </p:spTree>
    <p:extLst>
      <p:ext uri="{BB962C8B-B14F-4D97-AF65-F5344CB8AC3E}">
        <p14:creationId xmlns:p14="http://schemas.microsoft.com/office/powerpoint/2010/main" val="230473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3.1 Key Points Supported with Data                                  1/4</a:t>
            </a:r>
            <a:endParaRPr lang="en-US" dirty="0"/>
          </a:p>
        </p:txBody>
      </p:sp>
      <p:sp>
        <p:nvSpPr>
          <p:cNvPr id="3" name="Content Placeholder 2"/>
          <p:cNvSpPr>
            <a:spLocks noGrp="1"/>
          </p:cNvSpPr>
          <p:nvPr>
            <p:ph idx="1"/>
          </p:nvPr>
        </p:nvSpPr>
        <p:spPr/>
        <p:txBody>
          <a:bodyPr>
            <a:normAutofit/>
          </a:bodyPr>
          <a:lstStyle/>
          <a:p>
            <a:r>
              <a:rPr lang="en-US" dirty="0"/>
              <a:t>More difficult to observe key insights when data is in tables instead of in charts. To underscore this point, it is best to create a visual representation out of it, such as a chart, graph, or other data visualization. </a:t>
            </a:r>
          </a:p>
          <a:p>
            <a:r>
              <a:rPr lang="en-US" dirty="0"/>
              <a:t>The way one chooses to organize the visual in terms of the color scheme, labels, and sequence of information also influences how the viewer processes the information and what he perceives as the key message from the chart. </a:t>
            </a:r>
          </a:p>
          <a:p>
            <a:r>
              <a:rPr lang="en-US" dirty="0"/>
              <a:t>The table shown in Figure 12-16 contains many data points. Given the layout of the information, it is difficult to identify the key points at a glance. Looking at 45 years of store opening data can be challenging, as shown in Figure 12-16.</a:t>
            </a:r>
          </a:p>
        </p:txBody>
      </p:sp>
    </p:spTree>
    <p:extLst>
      <p:ext uri="{BB962C8B-B14F-4D97-AF65-F5344CB8AC3E}">
        <p14:creationId xmlns:p14="http://schemas.microsoft.com/office/powerpoint/2010/main" val="241799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3.1 Key Points Supported with Data                                  2/4</a:t>
            </a:r>
            <a:endParaRPr lang="en-US" dirty="0"/>
          </a:p>
        </p:txBody>
      </p:sp>
      <p:sp>
        <p:nvSpPr>
          <p:cNvPr id="3" name="Content Placeholder 2"/>
          <p:cNvSpPr>
            <a:spLocks noGrp="1"/>
          </p:cNvSpPr>
          <p:nvPr>
            <p:ph idx="1"/>
          </p:nvPr>
        </p:nvSpPr>
        <p:spPr>
          <a:xfrm>
            <a:off x="1104900" y="3613355"/>
            <a:ext cx="9982200" cy="1120878"/>
          </a:xfrm>
        </p:spPr>
        <p:txBody>
          <a:bodyPr/>
          <a:lstStyle/>
          <a:p>
            <a:r>
              <a:rPr lang="en-US" dirty="0"/>
              <a:t>Even showing somewhat less data is still difficult to read through for most people. Figure 12-17 hides the first 10 years, leaving 35 years of data in the table</a:t>
            </a:r>
          </a:p>
        </p:txBody>
      </p:sp>
      <p:pic>
        <p:nvPicPr>
          <p:cNvPr id="4" name="Picture 3"/>
          <p:cNvPicPr>
            <a:picLocks noChangeAspect="1"/>
          </p:cNvPicPr>
          <p:nvPr/>
        </p:nvPicPr>
        <p:blipFill>
          <a:blip r:embed="rId2"/>
          <a:stretch>
            <a:fillRect/>
          </a:stretch>
        </p:blipFill>
        <p:spPr>
          <a:xfrm>
            <a:off x="746962" y="1600200"/>
            <a:ext cx="11317220" cy="1084006"/>
          </a:xfrm>
          <a:prstGeom prst="rect">
            <a:avLst/>
          </a:prstGeom>
        </p:spPr>
      </p:pic>
      <p:sp>
        <p:nvSpPr>
          <p:cNvPr id="5" name="TextBox 4"/>
          <p:cNvSpPr txBox="1"/>
          <p:nvPr/>
        </p:nvSpPr>
        <p:spPr>
          <a:xfrm>
            <a:off x="746962" y="2779448"/>
            <a:ext cx="5596404" cy="369332"/>
          </a:xfrm>
          <a:prstGeom prst="rect">
            <a:avLst/>
          </a:prstGeom>
          <a:noFill/>
        </p:spPr>
        <p:txBody>
          <a:bodyPr wrap="none" rtlCol="0">
            <a:spAutoFit/>
          </a:bodyPr>
          <a:lstStyle/>
          <a:p>
            <a:r>
              <a:rPr lang="en-US" b="1" dirty="0"/>
              <a:t>FIGURE 12-16 </a:t>
            </a:r>
            <a:r>
              <a:rPr lang="en-US" i="1" dirty="0"/>
              <a:t>Forty-five years of store opening data</a:t>
            </a:r>
            <a:endParaRPr lang="en-US" dirty="0"/>
          </a:p>
        </p:txBody>
      </p:sp>
      <p:pic>
        <p:nvPicPr>
          <p:cNvPr id="7" name="Picture 6"/>
          <p:cNvPicPr>
            <a:picLocks noChangeAspect="1"/>
          </p:cNvPicPr>
          <p:nvPr/>
        </p:nvPicPr>
        <p:blipFill>
          <a:blip r:embed="rId3"/>
          <a:stretch>
            <a:fillRect/>
          </a:stretch>
        </p:blipFill>
        <p:spPr>
          <a:xfrm>
            <a:off x="746962" y="4734233"/>
            <a:ext cx="10912271" cy="978750"/>
          </a:xfrm>
          <a:prstGeom prst="rect">
            <a:avLst/>
          </a:prstGeom>
        </p:spPr>
      </p:pic>
      <p:sp>
        <p:nvSpPr>
          <p:cNvPr id="8" name="TextBox 7"/>
          <p:cNvSpPr txBox="1"/>
          <p:nvPr/>
        </p:nvSpPr>
        <p:spPr>
          <a:xfrm>
            <a:off x="1430594" y="5950354"/>
            <a:ext cx="5647700" cy="369332"/>
          </a:xfrm>
          <a:prstGeom prst="rect">
            <a:avLst/>
          </a:prstGeom>
          <a:noFill/>
        </p:spPr>
        <p:txBody>
          <a:bodyPr wrap="none" rtlCol="0">
            <a:spAutoFit/>
          </a:bodyPr>
          <a:lstStyle/>
          <a:p>
            <a:r>
              <a:rPr lang="en-US" b="1" dirty="0"/>
              <a:t>FIGURE 12-17 </a:t>
            </a:r>
            <a:r>
              <a:rPr lang="en-US" i="1" dirty="0"/>
              <a:t>Thirty-five years of store opening data</a:t>
            </a:r>
            <a:endParaRPr lang="en-US" dirty="0"/>
          </a:p>
        </p:txBody>
      </p:sp>
    </p:spTree>
    <p:extLst>
      <p:ext uri="{BB962C8B-B14F-4D97-AF65-F5344CB8AC3E}">
        <p14:creationId xmlns:p14="http://schemas.microsoft.com/office/powerpoint/2010/main" val="334442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3.1 Key Points Supported with Data                                  3/4</a:t>
            </a:r>
            <a:endParaRPr lang="en-US" dirty="0"/>
          </a:p>
        </p:txBody>
      </p:sp>
      <p:sp>
        <p:nvSpPr>
          <p:cNvPr id="3" name="Content Placeholder 2"/>
          <p:cNvSpPr>
            <a:spLocks noGrp="1"/>
          </p:cNvSpPr>
          <p:nvPr>
            <p:ph idx="1"/>
          </p:nvPr>
        </p:nvSpPr>
        <p:spPr/>
        <p:txBody>
          <a:bodyPr>
            <a:normAutofit lnSpcReduction="10000"/>
          </a:bodyPr>
          <a:lstStyle/>
          <a:p>
            <a:r>
              <a:rPr lang="en-US" dirty="0"/>
              <a:t>As most readers will observe, it is challenging to make sense of data, even at relatively small scales. There are several observations in the data that one may notice, if one looks closely at the data tables:</a:t>
            </a:r>
          </a:p>
          <a:p>
            <a:pPr lvl="1"/>
            <a:r>
              <a:rPr lang="en-US" dirty="0" err="1"/>
              <a:t>BigBox</a:t>
            </a:r>
            <a:r>
              <a:rPr lang="en-US" dirty="0"/>
              <a:t> experienced strong growth in the 1980s and 1990s.</a:t>
            </a:r>
          </a:p>
          <a:p>
            <a:pPr lvl="1"/>
            <a:r>
              <a:rPr lang="en-US" dirty="0"/>
              <a:t>By the 1980s, </a:t>
            </a:r>
            <a:r>
              <a:rPr lang="en-US" dirty="0" err="1"/>
              <a:t>BigBox</a:t>
            </a:r>
            <a:r>
              <a:rPr lang="en-US" dirty="0"/>
              <a:t> began adding more </a:t>
            </a:r>
            <a:r>
              <a:rPr lang="en-US" dirty="0" err="1"/>
              <a:t>SuperBox</a:t>
            </a:r>
            <a:r>
              <a:rPr lang="en-US" dirty="0"/>
              <a:t> stores to its mix of chain stores</a:t>
            </a:r>
          </a:p>
          <a:p>
            <a:pPr lvl="1"/>
            <a:r>
              <a:rPr lang="en-US" dirty="0" err="1"/>
              <a:t>SuperBox</a:t>
            </a:r>
            <a:r>
              <a:rPr lang="en-US" dirty="0"/>
              <a:t> stores outnumber </a:t>
            </a:r>
            <a:r>
              <a:rPr lang="en-US" dirty="0" err="1"/>
              <a:t>BigBox</a:t>
            </a:r>
            <a:r>
              <a:rPr lang="en-US" dirty="0"/>
              <a:t> stores nearly 2 to 1 in aggregate</a:t>
            </a:r>
          </a:p>
          <a:p>
            <a:r>
              <a:rPr lang="en-US" dirty="0"/>
              <a:t>Depending on the point trying to be made, the analyst must take care to organize the information in a way that intuitively enables the viewer to take away the same main point that the author intended. If the analyst fails to do this effectively, the person consuming the data must guess at the main point and may interpret something different from what was intended.</a:t>
            </a:r>
          </a:p>
        </p:txBody>
      </p:sp>
    </p:spTree>
    <p:extLst>
      <p:ext uri="{BB962C8B-B14F-4D97-AF65-F5344CB8AC3E}">
        <p14:creationId xmlns:p14="http://schemas.microsoft.com/office/powerpoint/2010/main" val="408377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3.1 Key Points Supported with Data                                  4/4</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69352" y="1600200"/>
            <a:ext cx="6807954" cy="4534875"/>
          </a:xfrm>
          <a:prstGeom prst="rect">
            <a:avLst/>
          </a:prstGeom>
        </p:spPr>
      </p:pic>
      <p:sp>
        <p:nvSpPr>
          <p:cNvPr id="5" name="TextBox 4"/>
          <p:cNvSpPr txBox="1"/>
          <p:nvPr/>
        </p:nvSpPr>
        <p:spPr>
          <a:xfrm>
            <a:off x="737419" y="6229906"/>
            <a:ext cx="7212231" cy="369332"/>
          </a:xfrm>
          <a:prstGeom prst="rect">
            <a:avLst/>
          </a:prstGeom>
          <a:noFill/>
        </p:spPr>
        <p:txBody>
          <a:bodyPr wrap="none" rtlCol="0">
            <a:spAutoFit/>
          </a:bodyPr>
          <a:lstStyle/>
          <a:p>
            <a:r>
              <a:rPr lang="en-US" b="1" dirty="0"/>
              <a:t>FIGURE 12-18 </a:t>
            </a:r>
            <a:r>
              <a:rPr lang="en-US" i="1" dirty="0"/>
              <a:t>Forty-five years of store opening data, shown as map</a:t>
            </a:r>
            <a:endParaRPr lang="en-US" dirty="0"/>
          </a:p>
        </p:txBody>
      </p:sp>
    </p:spTree>
    <p:extLst>
      <p:ext uri="{BB962C8B-B14F-4D97-AF65-F5344CB8AC3E}">
        <p14:creationId xmlns:p14="http://schemas.microsoft.com/office/powerpoint/2010/main" val="174803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784" y="76200"/>
            <a:ext cx="9467797" cy="1096962"/>
          </a:xfrm>
        </p:spPr>
        <p:txBody>
          <a:bodyPr/>
          <a:lstStyle/>
          <a:p>
            <a:r>
              <a:rPr lang="en-US" b="1" dirty="0"/>
              <a:t>3.2 Evolution of a Graph                                                   1/8</a:t>
            </a:r>
            <a:endParaRPr lang="en-US" dirty="0"/>
          </a:p>
        </p:txBody>
      </p:sp>
      <p:sp>
        <p:nvSpPr>
          <p:cNvPr id="3" name="Content Placeholder 2"/>
          <p:cNvSpPr>
            <a:spLocks noGrp="1"/>
          </p:cNvSpPr>
          <p:nvPr>
            <p:ph idx="1"/>
          </p:nvPr>
        </p:nvSpPr>
        <p:spPr>
          <a:xfrm>
            <a:off x="1104901" y="1600200"/>
            <a:ext cx="5222158" cy="4572000"/>
          </a:xfrm>
        </p:spPr>
        <p:txBody>
          <a:bodyPr>
            <a:normAutofit fontScale="92500" lnSpcReduction="10000"/>
          </a:bodyPr>
          <a:lstStyle/>
          <a:p>
            <a:r>
              <a:rPr lang="en-US" dirty="0"/>
              <a:t>Visualization allows people to portray data in a more compelling way than tables of data and in a way that can be understood on an intuitive, precognitive level. In addition, analysts and data scientists can use visualization to interact with and explore data. Following is an example of the steps a data scientist may go through in exploring pricing data to understand the data better, model it, and assess whether a current pricing model is working effectively. Figure 12-19 shows a distribution of pricing data as a user score reflecting price sensitivity</a:t>
            </a:r>
          </a:p>
        </p:txBody>
      </p:sp>
      <p:pic>
        <p:nvPicPr>
          <p:cNvPr id="4" name="Picture 3"/>
          <p:cNvPicPr>
            <a:picLocks noChangeAspect="1"/>
          </p:cNvPicPr>
          <p:nvPr/>
        </p:nvPicPr>
        <p:blipFill>
          <a:blip r:embed="rId2"/>
          <a:stretch>
            <a:fillRect/>
          </a:stretch>
        </p:blipFill>
        <p:spPr>
          <a:xfrm>
            <a:off x="6932086" y="1713731"/>
            <a:ext cx="3843725" cy="3784500"/>
          </a:xfrm>
          <a:prstGeom prst="rect">
            <a:avLst/>
          </a:prstGeom>
        </p:spPr>
      </p:pic>
      <p:sp>
        <p:nvSpPr>
          <p:cNvPr id="5" name="TextBox 4"/>
          <p:cNvSpPr txBox="1"/>
          <p:nvPr/>
        </p:nvSpPr>
        <p:spPr>
          <a:xfrm>
            <a:off x="6489291" y="5669468"/>
            <a:ext cx="5557932" cy="369332"/>
          </a:xfrm>
          <a:prstGeom prst="rect">
            <a:avLst/>
          </a:prstGeom>
          <a:noFill/>
        </p:spPr>
        <p:txBody>
          <a:bodyPr wrap="none" rtlCol="0">
            <a:spAutoFit/>
          </a:bodyPr>
          <a:lstStyle/>
          <a:p>
            <a:r>
              <a:rPr lang="en-US" b="1" dirty="0"/>
              <a:t>FIGURE 12-19 </a:t>
            </a:r>
            <a:r>
              <a:rPr lang="en-US" i="1" dirty="0"/>
              <a:t>Frequency distribution of user scores</a:t>
            </a:r>
            <a:endParaRPr lang="en-US" dirty="0"/>
          </a:p>
        </p:txBody>
      </p:sp>
    </p:spTree>
    <p:extLst>
      <p:ext uri="{BB962C8B-B14F-4D97-AF65-F5344CB8AC3E}">
        <p14:creationId xmlns:p14="http://schemas.microsoft.com/office/powerpoint/2010/main" val="398970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074" y="76200"/>
            <a:ext cx="9407507" cy="1096962"/>
          </a:xfrm>
        </p:spPr>
        <p:txBody>
          <a:bodyPr>
            <a:normAutofit fontScale="90000"/>
          </a:bodyPr>
          <a:lstStyle/>
          <a:p>
            <a:r>
              <a:rPr lang="en-US" b="1" dirty="0"/>
              <a:t>1 Communicating and Operationalizing an</a:t>
            </a:r>
            <a:br>
              <a:rPr lang="en-US" b="1" dirty="0"/>
            </a:br>
            <a:r>
              <a:rPr lang="en-US" b="1" dirty="0"/>
              <a:t>Analytics Project                                                         1/4</a:t>
            </a:r>
            <a:endParaRPr lang="en-US" dirty="0"/>
          </a:p>
        </p:txBody>
      </p:sp>
      <p:sp>
        <p:nvSpPr>
          <p:cNvPr id="3" name="Content Placeholder 2"/>
          <p:cNvSpPr>
            <a:spLocks noGrp="1"/>
          </p:cNvSpPr>
          <p:nvPr>
            <p:ph idx="1"/>
          </p:nvPr>
        </p:nvSpPr>
        <p:spPr>
          <a:xfrm>
            <a:off x="1104900" y="1600200"/>
            <a:ext cx="5295900" cy="4572000"/>
          </a:xfrm>
        </p:spPr>
        <p:txBody>
          <a:bodyPr>
            <a:normAutofit lnSpcReduction="10000"/>
          </a:bodyPr>
          <a:lstStyle/>
          <a:p>
            <a:r>
              <a:rPr lang="en-US" dirty="0"/>
              <a:t>Assess the benefits of the project work and set up a pilot to deploy the models in a controlled way before broadening the work and sharing it with a full enterprise or ecosystem of users.</a:t>
            </a:r>
          </a:p>
          <a:p>
            <a:r>
              <a:rPr lang="en-US" dirty="0"/>
              <a:t>A pilot project can refer to a project prior to a full-scale rollout of the new algorithms or functionality. This pilot can be a project with a more limited scope and rollout to the lines of business, products, or services affected by these new models.</a:t>
            </a:r>
          </a:p>
        </p:txBody>
      </p:sp>
      <p:pic>
        <p:nvPicPr>
          <p:cNvPr id="4" name="Picture 3"/>
          <p:cNvPicPr>
            <a:picLocks noChangeAspect="1"/>
          </p:cNvPicPr>
          <p:nvPr/>
        </p:nvPicPr>
        <p:blipFill>
          <a:blip r:embed="rId2"/>
          <a:stretch>
            <a:fillRect/>
          </a:stretch>
        </p:blipFill>
        <p:spPr>
          <a:xfrm>
            <a:off x="6400800" y="1600200"/>
            <a:ext cx="5537571" cy="3670313"/>
          </a:xfrm>
          <a:prstGeom prst="rect">
            <a:avLst/>
          </a:prstGeom>
        </p:spPr>
      </p:pic>
      <p:sp>
        <p:nvSpPr>
          <p:cNvPr id="5" name="TextBox 4"/>
          <p:cNvSpPr txBox="1"/>
          <p:nvPr/>
        </p:nvSpPr>
        <p:spPr>
          <a:xfrm>
            <a:off x="6400800" y="5697551"/>
            <a:ext cx="4218039" cy="646331"/>
          </a:xfrm>
          <a:prstGeom prst="rect">
            <a:avLst/>
          </a:prstGeom>
          <a:noFill/>
        </p:spPr>
        <p:txBody>
          <a:bodyPr wrap="square" rtlCol="0">
            <a:spAutoFit/>
          </a:bodyPr>
          <a:lstStyle/>
          <a:p>
            <a:r>
              <a:rPr lang="en-US" b="1" dirty="0"/>
              <a:t>FIGURE 12-1 </a:t>
            </a:r>
            <a:r>
              <a:rPr lang="en-US" i="1" dirty="0"/>
              <a:t>Data Analytics Lifecycle, Phase 6: operationalize</a:t>
            </a:r>
            <a:endParaRPr lang="en-US" dirty="0"/>
          </a:p>
        </p:txBody>
      </p:sp>
    </p:spTree>
    <p:extLst>
      <p:ext uri="{BB962C8B-B14F-4D97-AF65-F5344CB8AC3E}">
        <p14:creationId xmlns:p14="http://schemas.microsoft.com/office/powerpoint/2010/main" val="8750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736" y="76200"/>
            <a:ext cx="9477846" cy="1096962"/>
          </a:xfrm>
        </p:spPr>
        <p:txBody>
          <a:bodyPr/>
          <a:lstStyle/>
          <a:p>
            <a:r>
              <a:rPr lang="en-US" b="1" dirty="0"/>
              <a:t>3.2 Evolution of a Graph                                                   2/8</a:t>
            </a:r>
            <a:endParaRPr lang="en-US" dirty="0"/>
          </a:p>
        </p:txBody>
      </p:sp>
      <p:sp>
        <p:nvSpPr>
          <p:cNvPr id="3" name="Content Placeholder 2"/>
          <p:cNvSpPr>
            <a:spLocks noGrp="1"/>
          </p:cNvSpPr>
          <p:nvPr>
            <p:ph idx="1"/>
          </p:nvPr>
        </p:nvSpPr>
        <p:spPr>
          <a:xfrm>
            <a:off x="1104899" y="1600200"/>
            <a:ext cx="5089423" cy="4572000"/>
          </a:xfrm>
        </p:spPr>
        <p:txBody>
          <a:bodyPr>
            <a:normAutofit fontScale="70000" lnSpcReduction="20000"/>
          </a:bodyPr>
          <a:lstStyle/>
          <a:p>
            <a:r>
              <a:rPr lang="en-US" dirty="0"/>
              <a:t>A data scientist’s first step may be to view the data as a raw distribution of the pricing levels of users. Because the values have a long tail to the right, in Figure 12-19, it may be difficult to get a sense of how tightly clustered the data is between user scores of zero and five.</a:t>
            </a:r>
          </a:p>
          <a:p>
            <a:r>
              <a:rPr lang="en-US" dirty="0"/>
              <a:t>To understand this better, a data scientist may rerun this distribution showing a log distribution (Chapter 3) of the user score, as demonstrated in Figure 12-20.</a:t>
            </a:r>
          </a:p>
          <a:p>
            <a:r>
              <a:rPr lang="en-US" dirty="0"/>
              <a:t>This shows a less skewed distribution that may be easier for a data scientist to understand. Figure 12-21 illustrates a rescaled view of Figure 12-20, with the median of the distribution around 2.0. This plot provides the distribution of a new user score, or index, that may gauge the level of price sensitivity of a user when expressed in log form.</a:t>
            </a:r>
          </a:p>
        </p:txBody>
      </p:sp>
      <p:pic>
        <p:nvPicPr>
          <p:cNvPr id="4" name="Picture 3"/>
          <p:cNvPicPr>
            <a:picLocks noChangeAspect="1"/>
          </p:cNvPicPr>
          <p:nvPr/>
        </p:nvPicPr>
        <p:blipFill>
          <a:blip r:embed="rId2"/>
          <a:stretch>
            <a:fillRect/>
          </a:stretch>
        </p:blipFill>
        <p:spPr>
          <a:xfrm>
            <a:off x="6982485" y="1757976"/>
            <a:ext cx="3713430" cy="3784500"/>
          </a:xfrm>
          <a:prstGeom prst="rect">
            <a:avLst/>
          </a:prstGeom>
        </p:spPr>
      </p:pic>
      <p:sp>
        <p:nvSpPr>
          <p:cNvPr id="5" name="TextBox 4"/>
          <p:cNvSpPr txBox="1"/>
          <p:nvPr/>
        </p:nvSpPr>
        <p:spPr>
          <a:xfrm>
            <a:off x="6843252" y="5804124"/>
            <a:ext cx="5073445" cy="646331"/>
          </a:xfrm>
          <a:prstGeom prst="rect">
            <a:avLst/>
          </a:prstGeom>
          <a:noFill/>
        </p:spPr>
        <p:txBody>
          <a:bodyPr wrap="square" rtlCol="0">
            <a:spAutoFit/>
          </a:bodyPr>
          <a:lstStyle/>
          <a:p>
            <a:r>
              <a:rPr lang="en-US" b="1" dirty="0"/>
              <a:t>FIGURE 12-20 </a:t>
            </a:r>
            <a:r>
              <a:rPr lang="en-US" i="1" dirty="0"/>
              <a:t>Frequency distribution with log of user score</a:t>
            </a:r>
            <a:endParaRPr lang="en-US" dirty="0"/>
          </a:p>
        </p:txBody>
      </p:sp>
    </p:spTree>
    <p:extLst>
      <p:ext uri="{BB962C8B-B14F-4D97-AF65-F5344CB8AC3E}">
        <p14:creationId xmlns:p14="http://schemas.microsoft.com/office/powerpoint/2010/main" val="83519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880" y="76200"/>
            <a:ext cx="9447701" cy="1096962"/>
          </a:xfrm>
        </p:spPr>
        <p:txBody>
          <a:bodyPr/>
          <a:lstStyle/>
          <a:p>
            <a:r>
              <a:rPr lang="en-US" b="1" dirty="0"/>
              <a:t>3.2 Evolution of a Graph                                                   3/8</a:t>
            </a:r>
            <a:endParaRPr lang="en-US" dirty="0"/>
          </a:p>
        </p:txBody>
      </p:sp>
      <p:sp>
        <p:nvSpPr>
          <p:cNvPr id="3" name="Content Placeholder 2"/>
          <p:cNvSpPr>
            <a:spLocks noGrp="1"/>
          </p:cNvSpPr>
          <p:nvPr>
            <p:ph idx="1"/>
          </p:nvPr>
        </p:nvSpPr>
        <p:spPr>
          <a:xfrm>
            <a:off x="5560142" y="1600200"/>
            <a:ext cx="5526958" cy="4572000"/>
          </a:xfrm>
        </p:spPr>
        <p:txBody>
          <a:bodyPr>
            <a:normAutofit fontScale="92500"/>
          </a:bodyPr>
          <a:lstStyle/>
          <a:p>
            <a:r>
              <a:rPr lang="en-US" dirty="0"/>
              <a:t>Another idea may be to analyze the stability of price distributions over time to see if the prices offered to customers are stable or volatile. As shown in a graphic such as Figure 12-22, the prices appear to be stable.</a:t>
            </a:r>
          </a:p>
          <a:p>
            <a:r>
              <a:rPr lang="en-US" dirty="0"/>
              <a:t>In this example, the user score of pricing remains within a tight band between two and three regardless f the time in days. In other words, the time in which a customer purchases a given product does not significantly influence the price she is willing to pay, as expressed by the user score, shown on the y-axis.</a:t>
            </a:r>
          </a:p>
        </p:txBody>
      </p:sp>
      <p:pic>
        <p:nvPicPr>
          <p:cNvPr id="4" name="Picture 3"/>
          <p:cNvPicPr>
            <a:picLocks noChangeAspect="1"/>
          </p:cNvPicPr>
          <p:nvPr/>
        </p:nvPicPr>
        <p:blipFill>
          <a:blip r:embed="rId2"/>
          <a:stretch>
            <a:fillRect/>
          </a:stretch>
        </p:blipFill>
        <p:spPr>
          <a:xfrm>
            <a:off x="1274859" y="1600200"/>
            <a:ext cx="3713430" cy="3784500"/>
          </a:xfrm>
          <a:prstGeom prst="rect">
            <a:avLst/>
          </a:prstGeom>
        </p:spPr>
      </p:pic>
      <p:sp>
        <p:nvSpPr>
          <p:cNvPr id="5" name="TextBox 4"/>
          <p:cNvSpPr txBox="1"/>
          <p:nvPr/>
        </p:nvSpPr>
        <p:spPr>
          <a:xfrm>
            <a:off x="808703" y="5849034"/>
            <a:ext cx="4645742" cy="646331"/>
          </a:xfrm>
          <a:prstGeom prst="rect">
            <a:avLst/>
          </a:prstGeom>
          <a:noFill/>
        </p:spPr>
        <p:txBody>
          <a:bodyPr wrap="square" rtlCol="0">
            <a:spAutoFit/>
          </a:bodyPr>
          <a:lstStyle/>
          <a:p>
            <a:r>
              <a:rPr lang="en-US" b="1" dirty="0"/>
              <a:t>FIGURE 12-21 </a:t>
            </a:r>
            <a:r>
              <a:rPr lang="en-US" i="1" dirty="0"/>
              <a:t>Frequency distribution of new user scores</a:t>
            </a:r>
            <a:endParaRPr lang="en-US" dirty="0"/>
          </a:p>
        </p:txBody>
      </p:sp>
    </p:spTree>
    <p:extLst>
      <p:ext uri="{BB962C8B-B14F-4D97-AF65-F5344CB8AC3E}">
        <p14:creationId xmlns:p14="http://schemas.microsoft.com/office/powerpoint/2010/main" val="228307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688" y="76200"/>
            <a:ext cx="9487894" cy="1096962"/>
          </a:xfrm>
        </p:spPr>
        <p:txBody>
          <a:bodyPr/>
          <a:lstStyle/>
          <a:p>
            <a:r>
              <a:rPr lang="en-US" b="1" dirty="0"/>
              <a:t>3.2 Evolution of a Graph                                                   4/8</a:t>
            </a:r>
            <a:endParaRPr lang="en-US" dirty="0"/>
          </a:p>
        </p:txBody>
      </p:sp>
      <p:sp>
        <p:nvSpPr>
          <p:cNvPr id="3" name="Content Placeholder 2"/>
          <p:cNvSpPr>
            <a:spLocks noGrp="1"/>
          </p:cNvSpPr>
          <p:nvPr>
            <p:ph idx="1"/>
          </p:nvPr>
        </p:nvSpPr>
        <p:spPr>
          <a:xfrm>
            <a:off x="1104901" y="1600200"/>
            <a:ext cx="5753100" cy="4572000"/>
          </a:xfrm>
        </p:spPr>
        <p:txBody>
          <a:bodyPr>
            <a:normAutofit lnSpcReduction="10000"/>
          </a:bodyPr>
          <a:lstStyle/>
          <a:p>
            <a:r>
              <a:rPr lang="en-US" dirty="0"/>
              <a:t>By this point the data scientist has learned the following about this example and made several observations about the data:</a:t>
            </a:r>
          </a:p>
          <a:p>
            <a:pPr lvl="1"/>
            <a:r>
              <a:rPr lang="en-US" dirty="0"/>
              <a:t>Most user scores are between two and three in terms of their price sensitivity</a:t>
            </a:r>
          </a:p>
          <a:p>
            <a:pPr lvl="1"/>
            <a:r>
              <a:rPr lang="en-US" dirty="0"/>
              <a:t>After taking the log value of the user scores, a new user scoring index was created, which </a:t>
            </a:r>
            <a:r>
              <a:rPr lang="en-US" dirty="0" err="1"/>
              <a:t>recentered</a:t>
            </a:r>
            <a:r>
              <a:rPr lang="en-US" dirty="0"/>
              <a:t> the data values around the center of the distribution</a:t>
            </a:r>
          </a:p>
          <a:p>
            <a:pPr lvl="1"/>
            <a:r>
              <a:rPr lang="en-US" dirty="0"/>
              <a:t>The pricing scores appear to be stable over time, as the duration of the customer does not seem to have significant influence on the user pricing score. Instead, it appears to be relatively constant over time, within a small band of user scores.</a:t>
            </a:r>
          </a:p>
        </p:txBody>
      </p:sp>
      <p:pic>
        <p:nvPicPr>
          <p:cNvPr id="4" name="Picture 3"/>
          <p:cNvPicPr>
            <a:picLocks noChangeAspect="1"/>
          </p:cNvPicPr>
          <p:nvPr/>
        </p:nvPicPr>
        <p:blipFill>
          <a:blip r:embed="rId2"/>
          <a:stretch>
            <a:fillRect/>
          </a:stretch>
        </p:blipFill>
        <p:spPr>
          <a:xfrm>
            <a:off x="7241857" y="1600200"/>
            <a:ext cx="3843725" cy="3784500"/>
          </a:xfrm>
          <a:prstGeom prst="rect">
            <a:avLst/>
          </a:prstGeom>
        </p:spPr>
      </p:pic>
      <p:sp>
        <p:nvSpPr>
          <p:cNvPr id="5" name="TextBox 4"/>
          <p:cNvSpPr txBox="1"/>
          <p:nvPr/>
        </p:nvSpPr>
        <p:spPr>
          <a:xfrm>
            <a:off x="7241857" y="5692877"/>
            <a:ext cx="4380271" cy="646331"/>
          </a:xfrm>
          <a:prstGeom prst="rect">
            <a:avLst/>
          </a:prstGeom>
          <a:noFill/>
        </p:spPr>
        <p:txBody>
          <a:bodyPr wrap="square" rtlCol="0">
            <a:spAutoFit/>
          </a:bodyPr>
          <a:lstStyle/>
          <a:p>
            <a:r>
              <a:rPr lang="en-US" b="1" dirty="0"/>
              <a:t>FIGURE 12-22 </a:t>
            </a:r>
            <a:r>
              <a:rPr lang="en-US" i="1" dirty="0"/>
              <a:t>Graph of stability analysis for pricing</a:t>
            </a:r>
            <a:endParaRPr lang="en-US" dirty="0"/>
          </a:p>
        </p:txBody>
      </p:sp>
    </p:spTree>
    <p:extLst>
      <p:ext uri="{BB962C8B-B14F-4D97-AF65-F5344CB8AC3E}">
        <p14:creationId xmlns:p14="http://schemas.microsoft.com/office/powerpoint/2010/main" val="145773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832" y="76200"/>
            <a:ext cx="9457749" cy="1096962"/>
          </a:xfrm>
        </p:spPr>
        <p:txBody>
          <a:bodyPr/>
          <a:lstStyle/>
          <a:p>
            <a:r>
              <a:rPr lang="en-US" b="1" dirty="0"/>
              <a:t>3.2 Evolution of a Graph                                                   5/8</a:t>
            </a:r>
            <a:endParaRPr lang="en-US" dirty="0"/>
          </a:p>
        </p:txBody>
      </p:sp>
      <p:sp>
        <p:nvSpPr>
          <p:cNvPr id="3" name="Content Placeholder 2"/>
          <p:cNvSpPr>
            <a:spLocks noGrp="1"/>
          </p:cNvSpPr>
          <p:nvPr>
            <p:ph idx="1"/>
          </p:nvPr>
        </p:nvSpPr>
        <p:spPr>
          <a:xfrm>
            <a:off x="1104900" y="1600200"/>
            <a:ext cx="3924300" cy="4572000"/>
          </a:xfrm>
        </p:spPr>
        <p:txBody>
          <a:bodyPr/>
          <a:lstStyle/>
          <a:p>
            <a:r>
              <a:rPr lang="en-US" dirty="0"/>
              <a:t>Figure 12-24 shows a variation on 12-23. In this case, the new graphic portrays the same customer price tiers, but this time a rug representation (Chapter 3) has been added at the bottom to reflect the distribution of the data points.</a:t>
            </a:r>
          </a:p>
        </p:txBody>
      </p:sp>
      <p:pic>
        <p:nvPicPr>
          <p:cNvPr id="4" name="Picture 3"/>
          <p:cNvPicPr>
            <a:picLocks noChangeAspect="1"/>
          </p:cNvPicPr>
          <p:nvPr/>
        </p:nvPicPr>
        <p:blipFill>
          <a:blip r:embed="rId2"/>
          <a:stretch>
            <a:fillRect/>
          </a:stretch>
        </p:blipFill>
        <p:spPr>
          <a:xfrm>
            <a:off x="5781711" y="1460740"/>
            <a:ext cx="4704392" cy="4631906"/>
          </a:xfrm>
          <a:prstGeom prst="rect">
            <a:avLst/>
          </a:prstGeom>
        </p:spPr>
      </p:pic>
      <p:sp>
        <p:nvSpPr>
          <p:cNvPr id="5" name="TextBox 4"/>
          <p:cNvSpPr txBox="1"/>
          <p:nvPr/>
        </p:nvSpPr>
        <p:spPr>
          <a:xfrm>
            <a:off x="6095241" y="6057058"/>
            <a:ext cx="5265174" cy="646331"/>
          </a:xfrm>
          <a:prstGeom prst="rect">
            <a:avLst/>
          </a:prstGeom>
          <a:noFill/>
        </p:spPr>
        <p:txBody>
          <a:bodyPr wrap="square" rtlCol="0">
            <a:spAutoFit/>
          </a:bodyPr>
          <a:lstStyle/>
          <a:p>
            <a:r>
              <a:rPr lang="en-US" b="1" dirty="0"/>
              <a:t>FIGURE 12-23 </a:t>
            </a:r>
            <a:r>
              <a:rPr lang="en-US" i="1" dirty="0"/>
              <a:t>Graph comparing the price in U.S. dollars with a customer loyalty score</a:t>
            </a:r>
            <a:endParaRPr lang="en-US" dirty="0"/>
          </a:p>
        </p:txBody>
      </p:sp>
    </p:spTree>
    <p:extLst>
      <p:ext uri="{BB962C8B-B14F-4D97-AF65-F5344CB8AC3E}">
        <p14:creationId xmlns:p14="http://schemas.microsoft.com/office/powerpoint/2010/main" val="336509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2" y="76200"/>
            <a:ext cx="9518039" cy="1096962"/>
          </a:xfrm>
        </p:spPr>
        <p:txBody>
          <a:bodyPr/>
          <a:lstStyle/>
          <a:p>
            <a:r>
              <a:rPr lang="en-US" b="1" dirty="0"/>
              <a:t>3.2 Evolution of a Graph                                                   6/8</a:t>
            </a:r>
            <a:endParaRPr lang="en-US" dirty="0"/>
          </a:p>
        </p:txBody>
      </p:sp>
      <p:sp>
        <p:nvSpPr>
          <p:cNvPr id="3" name="Content Placeholder 2"/>
          <p:cNvSpPr>
            <a:spLocks noGrp="1"/>
          </p:cNvSpPr>
          <p:nvPr>
            <p:ph idx="1"/>
          </p:nvPr>
        </p:nvSpPr>
        <p:spPr>
          <a:xfrm>
            <a:off x="1104900" y="1600200"/>
            <a:ext cx="5222158" cy="4572000"/>
          </a:xfrm>
        </p:spPr>
        <p:txBody>
          <a:bodyPr>
            <a:normAutofit lnSpcReduction="10000"/>
          </a:bodyPr>
          <a:lstStyle/>
          <a:p>
            <a:r>
              <a:rPr lang="en-US" dirty="0"/>
              <a:t>This rug indicates that the majority of customers in this example are in a tight band of loyalty scores, between about 1 and 3 on the x-axis, all of which offered the same set of prices, which are high (between 0.9 and 1.0 on the y-axis). </a:t>
            </a:r>
          </a:p>
          <a:p>
            <a:r>
              <a:rPr lang="en-US" dirty="0"/>
              <a:t>The y-axis in this example may represent a pricing score, or the raw value of a customer in millions of dollars. The important aspect is to recognize that the pricing is high and is offered consistently to most of the customers in this example.</a:t>
            </a:r>
          </a:p>
        </p:txBody>
      </p:sp>
      <p:pic>
        <p:nvPicPr>
          <p:cNvPr id="4" name="Picture 3"/>
          <p:cNvPicPr>
            <a:picLocks noChangeAspect="1"/>
          </p:cNvPicPr>
          <p:nvPr/>
        </p:nvPicPr>
        <p:blipFill>
          <a:blip r:embed="rId2"/>
          <a:stretch>
            <a:fillRect/>
          </a:stretch>
        </p:blipFill>
        <p:spPr>
          <a:xfrm>
            <a:off x="6828846" y="1728479"/>
            <a:ext cx="3843725" cy="3784500"/>
          </a:xfrm>
          <a:prstGeom prst="rect">
            <a:avLst/>
          </a:prstGeom>
        </p:spPr>
      </p:pic>
      <p:sp>
        <p:nvSpPr>
          <p:cNvPr id="5" name="TextBox 4"/>
          <p:cNvSpPr txBox="1"/>
          <p:nvPr/>
        </p:nvSpPr>
        <p:spPr>
          <a:xfrm>
            <a:off x="6516040" y="5606631"/>
            <a:ext cx="5538800" cy="923330"/>
          </a:xfrm>
          <a:prstGeom prst="rect">
            <a:avLst/>
          </a:prstGeom>
          <a:noFill/>
        </p:spPr>
        <p:txBody>
          <a:bodyPr wrap="square" rtlCol="0">
            <a:spAutoFit/>
          </a:bodyPr>
          <a:lstStyle/>
          <a:p>
            <a:r>
              <a:rPr lang="en-US" b="1" dirty="0"/>
              <a:t>FIGURE 12-24 </a:t>
            </a:r>
            <a:r>
              <a:rPr lang="en-US" i="1" dirty="0"/>
              <a:t>Graph comparing the price in U.S. dollars with a customer loyalty score (with rug</a:t>
            </a:r>
          </a:p>
          <a:p>
            <a:r>
              <a:rPr lang="en-US" i="1" dirty="0"/>
              <a:t>representation)</a:t>
            </a:r>
            <a:endParaRPr lang="en-US" dirty="0"/>
          </a:p>
        </p:txBody>
      </p:sp>
    </p:spTree>
    <p:extLst>
      <p:ext uri="{BB962C8B-B14F-4D97-AF65-F5344CB8AC3E}">
        <p14:creationId xmlns:p14="http://schemas.microsoft.com/office/powerpoint/2010/main" val="91178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688" y="76200"/>
            <a:ext cx="9487894" cy="1096962"/>
          </a:xfrm>
        </p:spPr>
        <p:txBody>
          <a:bodyPr/>
          <a:lstStyle/>
          <a:p>
            <a:r>
              <a:rPr lang="en-US" b="1" dirty="0"/>
              <a:t>3.2 Evolution of a Graph                                                   7/8</a:t>
            </a:r>
            <a:endParaRPr lang="en-US" dirty="0"/>
          </a:p>
        </p:txBody>
      </p:sp>
      <p:sp>
        <p:nvSpPr>
          <p:cNvPr id="3" name="Content Placeholder 2"/>
          <p:cNvSpPr>
            <a:spLocks noGrp="1"/>
          </p:cNvSpPr>
          <p:nvPr>
            <p:ph idx="1"/>
          </p:nvPr>
        </p:nvSpPr>
        <p:spPr>
          <a:xfrm>
            <a:off x="1104900" y="1600200"/>
            <a:ext cx="5783580" cy="4572000"/>
          </a:xfrm>
        </p:spPr>
        <p:txBody>
          <a:bodyPr>
            <a:normAutofit fontScale="92500" lnSpcReduction="20000"/>
          </a:bodyPr>
          <a:lstStyle/>
          <a:p>
            <a:r>
              <a:rPr lang="en-US" dirty="0"/>
              <a:t>Based on what was shown in Figure 12-25, the team may decide to develop a new pricing model. Rather than offering static prices to customers regardless of their level of loyalty, a new pricing model might offer more dynamic price points to customers. In this visualization, the data shows the price increases as more of a curvilinear slope relative to the customer loyalty score</a:t>
            </a:r>
          </a:p>
          <a:p>
            <a:r>
              <a:rPr lang="en-US" dirty="0"/>
              <a:t>The rug at the bottom of the graph indicates that most customers remain between 1 and 3 on the x-axis, but now rather than offering all these customers the same price, the proposal suggests offering progressively higher prices as customer loyalty increases.</a:t>
            </a:r>
          </a:p>
        </p:txBody>
      </p:sp>
      <p:pic>
        <p:nvPicPr>
          <p:cNvPr id="4" name="Picture 3"/>
          <p:cNvPicPr>
            <a:picLocks noChangeAspect="1"/>
          </p:cNvPicPr>
          <p:nvPr/>
        </p:nvPicPr>
        <p:blipFill>
          <a:blip r:embed="rId2"/>
          <a:stretch>
            <a:fillRect/>
          </a:stretch>
        </p:blipFill>
        <p:spPr>
          <a:xfrm>
            <a:off x="7465977" y="1828800"/>
            <a:ext cx="3843725" cy="3784500"/>
          </a:xfrm>
          <a:prstGeom prst="rect">
            <a:avLst/>
          </a:prstGeom>
        </p:spPr>
      </p:pic>
      <p:sp>
        <p:nvSpPr>
          <p:cNvPr id="5" name="TextBox 4"/>
          <p:cNvSpPr txBox="1"/>
          <p:nvPr/>
        </p:nvSpPr>
        <p:spPr>
          <a:xfrm>
            <a:off x="7833359" y="5806440"/>
            <a:ext cx="4206241" cy="923330"/>
          </a:xfrm>
          <a:prstGeom prst="rect">
            <a:avLst/>
          </a:prstGeom>
          <a:noFill/>
        </p:spPr>
        <p:txBody>
          <a:bodyPr wrap="square" rtlCol="0">
            <a:spAutoFit/>
          </a:bodyPr>
          <a:lstStyle/>
          <a:p>
            <a:r>
              <a:rPr lang="en-US" b="1" dirty="0"/>
              <a:t>FIGURE 12-25 </a:t>
            </a:r>
            <a:r>
              <a:rPr lang="en-US" i="1" dirty="0"/>
              <a:t>New proposed pricing model compared to prices in U.S. dollars with rug</a:t>
            </a:r>
            <a:endParaRPr lang="en-US" dirty="0"/>
          </a:p>
        </p:txBody>
      </p:sp>
    </p:spTree>
    <p:extLst>
      <p:ext uri="{BB962C8B-B14F-4D97-AF65-F5344CB8AC3E}">
        <p14:creationId xmlns:p14="http://schemas.microsoft.com/office/powerpoint/2010/main" val="33585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8026" y="76200"/>
            <a:ext cx="9417555" cy="1096962"/>
          </a:xfrm>
        </p:spPr>
        <p:txBody>
          <a:bodyPr/>
          <a:lstStyle/>
          <a:p>
            <a:r>
              <a:rPr lang="en-US" b="1" dirty="0"/>
              <a:t>3.2 Evolution of a Graph                                                  8/8</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957416" y="1600200"/>
            <a:ext cx="5332898" cy="3296265"/>
          </a:xfrm>
          <a:prstGeom prst="rect">
            <a:avLst/>
          </a:prstGeom>
        </p:spPr>
      </p:pic>
      <p:sp>
        <p:nvSpPr>
          <p:cNvPr id="5" name="TextBox 4"/>
          <p:cNvSpPr txBox="1"/>
          <p:nvPr/>
        </p:nvSpPr>
        <p:spPr>
          <a:xfrm>
            <a:off x="514964" y="5349666"/>
            <a:ext cx="5458133" cy="646331"/>
          </a:xfrm>
          <a:prstGeom prst="rect">
            <a:avLst/>
          </a:prstGeom>
          <a:noFill/>
        </p:spPr>
        <p:txBody>
          <a:bodyPr wrap="square" rtlCol="0">
            <a:spAutoFit/>
          </a:bodyPr>
          <a:lstStyle/>
          <a:p>
            <a:r>
              <a:rPr lang="en-US" b="1" dirty="0"/>
              <a:t>FIGURE 12-26 </a:t>
            </a:r>
            <a:r>
              <a:rPr lang="en-US" i="1" dirty="0"/>
              <a:t>Evolution of a graph, analyst example with supporting points</a:t>
            </a:r>
            <a:endParaRPr lang="en-US" dirty="0"/>
          </a:p>
        </p:txBody>
      </p:sp>
      <p:pic>
        <p:nvPicPr>
          <p:cNvPr id="6" name="Picture 5"/>
          <p:cNvPicPr>
            <a:picLocks noChangeAspect="1"/>
          </p:cNvPicPr>
          <p:nvPr/>
        </p:nvPicPr>
        <p:blipFill>
          <a:blip r:embed="rId3"/>
          <a:stretch>
            <a:fillRect/>
          </a:stretch>
        </p:blipFill>
        <p:spPr>
          <a:xfrm>
            <a:off x="7181832" y="1837871"/>
            <a:ext cx="4495204" cy="3058594"/>
          </a:xfrm>
          <a:prstGeom prst="rect">
            <a:avLst/>
          </a:prstGeom>
        </p:spPr>
      </p:pic>
      <p:sp>
        <p:nvSpPr>
          <p:cNvPr id="7" name="TextBox 6"/>
          <p:cNvSpPr txBox="1"/>
          <p:nvPr/>
        </p:nvSpPr>
        <p:spPr>
          <a:xfrm>
            <a:off x="6480180" y="5561174"/>
            <a:ext cx="4979317" cy="646331"/>
          </a:xfrm>
          <a:prstGeom prst="rect">
            <a:avLst/>
          </a:prstGeom>
          <a:noFill/>
        </p:spPr>
        <p:txBody>
          <a:bodyPr wrap="square" rtlCol="0">
            <a:spAutoFit/>
          </a:bodyPr>
          <a:lstStyle/>
          <a:p>
            <a:r>
              <a:rPr lang="en-US" b="1" dirty="0"/>
              <a:t>FIGURE 12-27 </a:t>
            </a:r>
            <a:r>
              <a:rPr lang="en-US" i="1" dirty="0"/>
              <a:t>Evolution of a graph, sponsor example</a:t>
            </a:r>
            <a:endParaRPr lang="en-US" dirty="0"/>
          </a:p>
        </p:txBody>
      </p:sp>
    </p:spTree>
    <p:extLst>
      <p:ext uri="{BB962C8B-B14F-4D97-AF65-F5344CB8AC3E}">
        <p14:creationId xmlns:p14="http://schemas.microsoft.com/office/powerpoint/2010/main" val="292874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3.3 Common Representation Methods                               1/2</a:t>
            </a:r>
            <a:endParaRPr lang="en-US" dirty="0"/>
          </a:p>
        </p:txBody>
      </p:sp>
      <p:sp>
        <p:nvSpPr>
          <p:cNvPr id="3" name="Content Placeholder 2"/>
          <p:cNvSpPr>
            <a:spLocks noGrp="1"/>
          </p:cNvSpPr>
          <p:nvPr>
            <p:ph idx="1"/>
          </p:nvPr>
        </p:nvSpPr>
        <p:spPr/>
        <p:txBody>
          <a:bodyPr>
            <a:normAutofit/>
          </a:bodyPr>
          <a:lstStyle/>
          <a:p>
            <a:r>
              <a:rPr lang="en-US" dirty="0"/>
              <a:t>It is important to know when to use a particular type of chart or graph to express a given kind of data. Table 12-3 shows some basic chart types to guide the reader in understanding that different types of charts are more suited to a situation depending on specific kinds of data and the message the team is attempting to portray</a:t>
            </a:r>
          </a:p>
          <a:p>
            <a:r>
              <a:rPr lang="en-US" dirty="0"/>
              <a:t>Using a type of chart for data it is not designed for may look interesting or unusual, but it generally confuses the viewer. The objective for the author is to find the best chart for expressing the data clearly so the visual does not impede the message, but rather supports the reader in taking away the intended message.</a:t>
            </a:r>
          </a:p>
        </p:txBody>
      </p:sp>
    </p:spTree>
    <p:extLst>
      <p:ext uri="{BB962C8B-B14F-4D97-AF65-F5344CB8AC3E}">
        <p14:creationId xmlns:p14="http://schemas.microsoft.com/office/powerpoint/2010/main" val="12966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3.3 Common Representation Methods                               2/2</a:t>
            </a:r>
            <a:endParaRPr lang="en-US" dirty="0"/>
          </a:p>
        </p:txBody>
      </p:sp>
      <p:sp>
        <p:nvSpPr>
          <p:cNvPr id="3" name="Content Placeholder 2"/>
          <p:cNvSpPr>
            <a:spLocks noGrp="1"/>
          </p:cNvSpPr>
          <p:nvPr>
            <p:ph idx="1"/>
          </p:nvPr>
        </p:nvSpPr>
        <p:spPr>
          <a:xfrm>
            <a:off x="1104900" y="4026308"/>
            <a:ext cx="9982200" cy="2204884"/>
          </a:xfrm>
        </p:spPr>
        <p:txBody>
          <a:bodyPr>
            <a:normAutofit fontScale="92500"/>
          </a:bodyPr>
          <a:lstStyle/>
          <a:p>
            <a:r>
              <a:rPr lang="en-US" dirty="0"/>
              <a:t>Table 12-3 shows the most fundamental and common data representations, which can be combined, embellished, and made more sophisticated depending on the situation and the audience. It is recommended that the team consider the message it is trying to communicate and then select the appropriate type of visual to support the point. Misusing charts tends to confuse an audience, so it is important to take into account the data type and desired message when choosing a chart.</a:t>
            </a:r>
          </a:p>
        </p:txBody>
      </p:sp>
      <p:pic>
        <p:nvPicPr>
          <p:cNvPr id="4" name="Picture 3"/>
          <p:cNvPicPr>
            <a:picLocks noChangeAspect="1"/>
          </p:cNvPicPr>
          <p:nvPr/>
        </p:nvPicPr>
        <p:blipFill>
          <a:blip r:embed="rId2"/>
          <a:stretch>
            <a:fillRect/>
          </a:stretch>
        </p:blipFill>
        <p:spPr>
          <a:xfrm>
            <a:off x="864750" y="1450689"/>
            <a:ext cx="7011378" cy="2629267"/>
          </a:xfrm>
          <a:prstGeom prst="rect">
            <a:avLst/>
          </a:prstGeom>
        </p:spPr>
      </p:pic>
    </p:spTree>
    <p:extLst>
      <p:ext uri="{BB962C8B-B14F-4D97-AF65-F5344CB8AC3E}">
        <p14:creationId xmlns:p14="http://schemas.microsoft.com/office/powerpoint/2010/main" val="422696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930" y="76200"/>
            <a:ext cx="9437652" cy="1096962"/>
          </a:xfrm>
        </p:spPr>
        <p:txBody>
          <a:bodyPr/>
          <a:lstStyle/>
          <a:p>
            <a:r>
              <a:rPr lang="en-US" b="1" dirty="0"/>
              <a:t>3.4 How to Clean Up a Graphic                                          1/4</a:t>
            </a:r>
            <a:endParaRPr lang="en-US" dirty="0"/>
          </a:p>
        </p:txBody>
      </p:sp>
      <p:sp>
        <p:nvSpPr>
          <p:cNvPr id="3" name="Content Placeholder 2"/>
          <p:cNvSpPr>
            <a:spLocks noGrp="1"/>
          </p:cNvSpPr>
          <p:nvPr>
            <p:ph idx="1"/>
          </p:nvPr>
        </p:nvSpPr>
        <p:spPr>
          <a:xfrm>
            <a:off x="1104901" y="1600200"/>
            <a:ext cx="3975546" cy="4572000"/>
          </a:xfrm>
        </p:spPr>
        <p:txBody>
          <a:bodyPr>
            <a:normAutofit fontScale="92500" lnSpcReduction="20000"/>
          </a:bodyPr>
          <a:lstStyle/>
          <a:p>
            <a:r>
              <a:rPr lang="en-US" dirty="0"/>
              <a:t>These added visual distractions can make the visual appear busy or otherwise obscure the main points that are to be made with the graphic</a:t>
            </a:r>
          </a:p>
          <a:p>
            <a:r>
              <a:rPr lang="en-US" dirty="0"/>
              <a:t>it is a best practice to strive for simplicity when creating graphics and data visualization graphs. Knowing how to simplify graphics or clean up a messy chart is helpful for conveying the key message as clearly as possible. Figure 12-28 portrays a line chart with several design problems. </a:t>
            </a:r>
          </a:p>
        </p:txBody>
      </p:sp>
      <p:pic>
        <p:nvPicPr>
          <p:cNvPr id="4" name="Picture 3"/>
          <p:cNvPicPr>
            <a:picLocks noChangeAspect="1"/>
          </p:cNvPicPr>
          <p:nvPr/>
        </p:nvPicPr>
        <p:blipFill>
          <a:blip r:embed="rId2"/>
          <a:stretch>
            <a:fillRect/>
          </a:stretch>
        </p:blipFill>
        <p:spPr>
          <a:xfrm>
            <a:off x="5080446" y="1600200"/>
            <a:ext cx="6894293" cy="4061823"/>
          </a:xfrm>
          <a:prstGeom prst="rect">
            <a:avLst/>
          </a:prstGeom>
        </p:spPr>
      </p:pic>
      <p:sp>
        <p:nvSpPr>
          <p:cNvPr id="5" name="TextBox 4"/>
          <p:cNvSpPr txBox="1"/>
          <p:nvPr/>
        </p:nvSpPr>
        <p:spPr>
          <a:xfrm>
            <a:off x="5274137" y="5802868"/>
            <a:ext cx="6506909" cy="369332"/>
          </a:xfrm>
          <a:prstGeom prst="rect">
            <a:avLst/>
          </a:prstGeom>
          <a:noFill/>
        </p:spPr>
        <p:txBody>
          <a:bodyPr wrap="none" rtlCol="0">
            <a:spAutoFit/>
          </a:bodyPr>
          <a:lstStyle/>
          <a:p>
            <a:r>
              <a:rPr lang="en-US" b="1" dirty="0"/>
              <a:t>FIGURE 12-28 </a:t>
            </a:r>
            <a:r>
              <a:rPr lang="en-US" i="1" dirty="0"/>
              <a:t>How to clean up a graphic, example 1 (before)</a:t>
            </a:r>
            <a:endParaRPr lang="en-US" dirty="0"/>
          </a:p>
        </p:txBody>
      </p:sp>
    </p:spTree>
    <p:extLst>
      <p:ext uri="{BB962C8B-B14F-4D97-AF65-F5344CB8AC3E}">
        <p14:creationId xmlns:p14="http://schemas.microsoft.com/office/powerpoint/2010/main" val="33322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122" y="76200"/>
            <a:ext cx="9397459" cy="1096962"/>
          </a:xfrm>
        </p:spPr>
        <p:txBody>
          <a:bodyPr>
            <a:normAutofit fontScale="90000"/>
          </a:bodyPr>
          <a:lstStyle/>
          <a:p>
            <a:r>
              <a:rPr lang="en-US" b="1" dirty="0"/>
              <a:t>1 Communicating and Operationalizing an</a:t>
            </a:r>
            <a:br>
              <a:rPr lang="en-US" b="1" dirty="0"/>
            </a:br>
            <a:r>
              <a:rPr lang="en-US" b="1" dirty="0"/>
              <a:t>Analytics Project                                                         2/4</a:t>
            </a:r>
            <a:endParaRPr lang="en-US" dirty="0"/>
          </a:p>
        </p:txBody>
      </p:sp>
      <p:sp>
        <p:nvSpPr>
          <p:cNvPr id="3" name="Content Placeholder 2"/>
          <p:cNvSpPr>
            <a:spLocks noGrp="1"/>
          </p:cNvSpPr>
          <p:nvPr>
            <p:ph idx="1"/>
          </p:nvPr>
        </p:nvSpPr>
        <p:spPr/>
        <p:txBody>
          <a:bodyPr/>
          <a:lstStyle/>
          <a:p>
            <a:r>
              <a:rPr lang="en-US" dirty="0"/>
              <a:t>Quantify the benefits and share them in a compelling way with the stakeholders will determine if the work will move forward into a pilot project and ultimately be run in a production environment.</a:t>
            </a:r>
          </a:p>
          <a:p>
            <a:r>
              <a:rPr lang="en-US" dirty="0"/>
              <a:t>it is critical to identify the benefits and state them in a clear way in the final presentations</a:t>
            </a:r>
          </a:p>
        </p:txBody>
      </p:sp>
    </p:spTree>
    <p:extLst>
      <p:ext uri="{BB962C8B-B14F-4D97-AF65-F5344CB8AC3E}">
        <p14:creationId xmlns:p14="http://schemas.microsoft.com/office/powerpoint/2010/main" val="44865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688" y="76200"/>
            <a:ext cx="9487894" cy="1096962"/>
          </a:xfrm>
        </p:spPr>
        <p:txBody>
          <a:bodyPr/>
          <a:lstStyle/>
          <a:p>
            <a:r>
              <a:rPr lang="en-US" b="1" dirty="0"/>
              <a:t>3.4 How to Clean Up a Graphic                                          2/4</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line chart shown in Figure 12-28 compares two trends over time. The chart looks busy and contains a lot of chart junk that distracts the viewer from the main message</a:t>
            </a:r>
          </a:p>
          <a:p>
            <a:r>
              <a:rPr lang="en-US" i="1" dirty="0"/>
              <a:t>Chart junk </a:t>
            </a:r>
            <a:r>
              <a:rPr lang="en-US" dirty="0"/>
              <a:t>refers to elements of data visualization that provide additional materials but do not contribute to the data portion of the graphic. If chart junk were removed, the meaning and understanding of the graphic would not be diminished; it would instead be made clearer</a:t>
            </a:r>
          </a:p>
          <a:p>
            <a:r>
              <a:rPr lang="en-US" dirty="0"/>
              <a:t>There are five main kinds of “chart junk” in Figure 12-28:</a:t>
            </a:r>
          </a:p>
          <a:p>
            <a:pPr lvl="1"/>
            <a:r>
              <a:rPr lang="en-US" b="1" dirty="0"/>
              <a:t>Horizontal grid lines:</a:t>
            </a:r>
            <a:r>
              <a:rPr lang="en-US" dirty="0"/>
              <a:t> These serve no purpose in this graphic. They do not provide additional information for the chart.</a:t>
            </a:r>
          </a:p>
          <a:p>
            <a:pPr lvl="1"/>
            <a:r>
              <a:rPr lang="en-US" b="1" dirty="0"/>
              <a:t>Chunky data points</a:t>
            </a:r>
            <a:r>
              <a:rPr lang="en-US" dirty="0"/>
              <a:t>: These data points represented as large square blocks draw the viewer’s attention to them but do not represent any specific meaning aside from the data points themselves.</a:t>
            </a:r>
          </a:p>
          <a:p>
            <a:pPr lvl="1"/>
            <a:r>
              <a:rPr lang="en-US" b="1" dirty="0"/>
              <a:t>Overuse of emphasis colors in the lines and border</a:t>
            </a:r>
            <a:r>
              <a:rPr lang="en-US" dirty="0"/>
              <a:t>: The border of the graphic is a thick, bold line.</a:t>
            </a:r>
          </a:p>
        </p:txBody>
      </p:sp>
    </p:spTree>
    <p:extLst>
      <p:ext uri="{BB962C8B-B14F-4D97-AF65-F5344CB8AC3E}">
        <p14:creationId xmlns:p14="http://schemas.microsoft.com/office/powerpoint/2010/main" val="265433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880" y="76200"/>
            <a:ext cx="9447701" cy="1096962"/>
          </a:xfrm>
        </p:spPr>
        <p:txBody>
          <a:bodyPr/>
          <a:lstStyle/>
          <a:p>
            <a:r>
              <a:rPr lang="en-US" b="1" dirty="0"/>
              <a:t>3.4 How to Clean Up a Graphic                                          3/4</a:t>
            </a:r>
            <a:endParaRPr lang="en-US" dirty="0"/>
          </a:p>
        </p:txBody>
      </p:sp>
      <p:sp>
        <p:nvSpPr>
          <p:cNvPr id="3" name="Content Placeholder 2"/>
          <p:cNvSpPr>
            <a:spLocks noGrp="1"/>
          </p:cNvSpPr>
          <p:nvPr>
            <p:ph idx="1"/>
          </p:nvPr>
        </p:nvSpPr>
        <p:spPr>
          <a:xfrm>
            <a:off x="1104901" y="1600200"/>
            <a:ext cx="4396248" cy="4572000"/>
          </a:xfrm>
        </p:spPr>
        <p:txBody>
          <a:bodyPr>
            <a:normAutofit fontScale="85000" lnSpcReduction="10000"/>
          </a:bodyPr>
          <a:lstStyle/>
          <a:p>
            <a:pPr lvl="1"/>
            <a:r>
              <a:rPr lang="en-US" b="1" dirty="0"/>
              <a:t>No context or labels</a:t>
            </a:r>
            <a:r>
              <a:rPr lang="en-US" dirty="0"/>
              <a:t>: The chart contains no legend to provide context as to what is being shown. The lines also lack labels to explain what they represent.</a:t>
            </a:r>
          </a:p>
          <a:p>
            <a:pPr lvl="1"/>
            <a:r>
              <a:rPr lang="en-US" b="1" dirty="0"/>
              <a:t>Crowded axis labels</a:t>
            </a:r>
            <a:r>
              <a:rPr lang="en-US" dirty="0"/>
              <a:t>: There are too many axis labels, so they appear crowded. There is no need for labels on the y-axis to appear every five units or for values on the x-axis to appear every two units.</a:t>
            </a:r>
          </a:p>
          <a:p>
            <a:r>
              <a:rPr lang="en-US" dirty="0"/>
              <a:t>The five forms of chart junk in Figure 12-28 are easily corrected, as shown in Figure 12-29. Note that there is no clear message associated with the chart and no legend to provide context for what is shown in Figure 12-28.</a:t>
            </a:r>
          </a:p>
        </p:txBody>
      </p:sp>
      <p:pic>
        <p:nvPicPr>
          <p:cNvPr id="4" name="Picture 3"/>
          <p:cNvPicPr>
            <a:picLocks noChangeAspect="1"/>
          </p:cNvPicPr>
          <p:nvPr/>
        </p:nvPicPr>
        <p:blipFill>
          <a:blip r:embed="rId2"/>
          <a:stretch>
            <a:fillRect/>
          </a:stretch>
        </p:blipFill>
        <p:spPr>
          <a:xfrm>
            <a:off x="5630084" y="1600200"/>
            <a:ext cx="6124382" cy="4572000"/>
          </a:xfrm>
          <a:prstGeom prst="rect">
            <a:avLst/>
          </a:prstGeom>
        </p:spPr>
      </p:pic>
      <p:sp>
        <p:nvSpPr>
          <p:cNvPr id="5" name="TextBox 4"/>
          <p:cNvSpPr txBox="1"/>
          <p:nvPr/>
        </p:nvSpPr>
        <p:spPr>
          <a:xfrm>
            <a:off x="5439917" y="6229906"/>
            <a:ext cx="6314549" cy="369332"/>
          </a:xfrm>
          <a:prstGeom prst="rect">
            <a:avLst/>
          </a:prstGeom>
          <a:noFill/>
        </p:spPr>
        <p:txBody>
          <a:bodyPr wrap="none" rtlCol="0">
            <a:spAutoFit/>
          </a:bodyPr>
          <a:lstStyle/>
          <a:p>
            <a:r>
              <a:rPr lang="en-US" b="1" dirty="0"/>
              <a:t>FIGURE 12-29 </a:t>
            </a:r>
            <a:r>
              <a:rPr lang="en-US" i="1" dirty="0"/>
              <a:t>How to clean up a graphic, example 1 (after)</a:t>
            </a:r>
            <a:endParaRPr lang="en-US" dirty="0"/>
          </a:p>
        </p:txBody>
      </p:sp>
    </p:spTree>
    <p:extLst>
      <p:ext uri="{BB962C8B-B14F-4D97-AF65-F5344CB8AC3E}">
        <p14:creationId xmlns:p14="http://schemas.microsoft.com/office/powerpoint/2010/main" val="406989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880" y="76200"/>
            <a:ext cx="9447701" cy="1096962"/>
          </a:xfrm>
        </p:spPr>
        <p:txBody>
          <a:bodyPr/>
          <a:lstStyle/>
          <a:p>
            <a:r>
              <a:rPr lang="en-US" b="1" dirty="0"/>
              <a:t>3.4 How to Clean Up a Graphic                                          4/4</a:t>
            </a:r>
            <a:endParaRPr lang="en-US" dirty="0"/>
          </a:p>
        </p:txBody>
      </p:sp>
      <p:sp>
        <p:nvSpPr>
          <p:cNvPr id="3" name="Content Placeholder 2"/>
          <p:cNvSpPr>
            <a:spLocks noGrp="1"/>
          </p:cNvSpPr>
          <p:nvPr>
            <p:ph idx="1"/>
          </p:nvPr>
        </p:nvSpPr>
        <p:spPr>
          <a:xfrm>
            <a:off x="1104900" y="1600200"/>
            <a:ext cx="4204519" cy="4572000"/>
          </a:xfrm>
        </p:spPr>
        <p:txBody>
          <a:bodyPr>
            <a:normAutofit fontScale="85000" lnSpcReduction="20000"/>
          </a:bodyPr>
          <a:lstStyle/>
          <a:p>
            <a:r>
              <a:rPr lang="en-US" dirty="0"/>
              <a:t>Figures 12-29 and 12-30 portray two examples of cleaned-up versions of the chart shown in Figure 12-28.</a:t>
            </a:r>
          </a:p>
          <a:p>
            <a:r>
              <a:rPr lang="en-US" dirty="0"/>
              <a:t>Note that the problems with chart junk have been addressed. There is a clear label and title for each chart to reinforce the message, and color has been used in ways to highlight the point the author is trying to make.</a:t>
            </a:r>
          </a:p>
          <a:p>
            <a:r>
              <a:rPr lang="en-US" dirty="0"/>
              <a:t>In Figure 12-29, a strong, green color is shown to represent the count of </a:t>
            </a:r>
            <a:r>
              <a:rPr lang="en-US" dirty="0" err="1"/>
              <a:t>SuperBox</a:t>
            </a:r>
            <a:r>
              <a:rPr lang="en-US" dirty="0"/>
              <a:t> stores, because this is where the viewer’s focus should be drawn, whereas the count of </a:t>
            </a:r>
            <a:r>
              <a:rPr lang="en-US" dirty="0" err="1"/>
              <a:t>BigBox</a:t>
            </a:r>
            <a:r>
              <a:rPr lang="en-US" dirty="0"/>
              <a:t> stores is shown in a light gray color.</a:t>
            </a:r>
          </a:p>
        </p:txBody>
      </p:sp>
      <p:pic>
        <p:nvPicPr>
          <p:cNvPr id="4" name="Picture 3"/>
          <p:cNvPicPr>
            <a:picLocks noChangeAspect="1"/>
          </p:cNvPicPr>
          <p:nvPr/>
        </p:nvPicPr>
        <p:blipFill>
          <a:blip r:embed="rId2"/>
          <a:stretch>
            <a:fillRect/>
          </a:stretch>
        </p:blipFill>
        <p:spPr>
          <a:xfrm>
            <a:off x="5560141" y="1600200"/>
            <a:ext cx="6398837" cy="4461469"/>
          </a:xfrm>
          <a:prstGeom prst="rect">
            <a:avLst/>
          </a:prstGeom>
        </p:spPr>
      </p:pic>
      <p:sp>
        <p:nvSpPr>
          <p:cNvPr id="5" name="TextBox 4"/>
          <p:cNvSpPr txBox="1"/>
          <p:nvPr/>
        </p:nvSpPr>
        <p:spPr>
          <a:xfrm>
            <a:off x="5189468" y="6120581"/>
            <a:ext cx="6769510" cy="646331"/>
          </a:xfrm>
          <a:prstGeom prst="rect">
            <a:avLst/>
          </a:prstGeom>
          <a:noFill/>
        </p:spPr>
        <p:txBody>
          <a:bodyPr wrap="square" rtlCol="0">
            <a:spAutoFit/>
          </a:bodyPr>
          <a:lstStyle/>
          <a:p>
            <a:r>
              <a:rPr lang="en-US" b="1" dirty="0"/>
              <a:t>FIGURE 12-30 </a:t>
            </a:r>
            <a:r>
              <a:rPr lang="en-US" i="1" dirty="0"/>
              <a:t>How to clean up a graphic, example 1 (alternate “after” view)</a:t>
            </a:r>
            <a:endParaRPr lang="en-US" dirty="0"/>
          </a:p>
        </p:txBody>
      </p:sp>
    </p:spTree>
    <p:extLst>
      <p:ext uri="{BB962C8B-B14F-4D97-AF65-F5344CB8AC3E}">
        <p14:creationId xmlns:p14="http://schemas.microsoft.com/office/powerpoint/2010/main" val="327756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How to Clean Up a Graphic, Second Example                  1/4</a:t>
            </a:r>
            <a:endParaRPr lang="en-US" dirty="0"/>
          </a:p>
        </p:txBody>
      </p:sp>
      <p:sp>
        <p:nvSpPr>
          <p:cNvPr id="3" name="Content Placeholder 2"/>
          <p:cNvSpPr>
            <a:spLocks noGrp="1"/>
          </p:cNvSpPr>
          <p:nvPr>
            <p:ph idx="1"/>
          </p:nvPr>
        </p:nvSpPr>
        <p:spPr>
          <a:xfrm>
            <a:off x="1104900" y="1600200"/>
            <a:ext cx="3349113" cy="4572000"/>
          </a:xfrm>
        </p:spPr>
        <p:txBody>
          <a:bodyPr/>
          <a:lstStyle/>
          <a:p>
            <a:r>
              <a:rPr lang="en-US" dirty="0"/>
              <a:t>Another example of cleaning up a chart is portrayed in Figure 12-31. This vertical bar chart suffers from more of the typical problems related to chart junk, including misuse of color schemes and lack of context</a:t>
            </a:r>
          </a:p>
        </p:txBody>
      </p:sp>
      <p:pic>
        <p:nvPicPr>
          <p:cNvPr id="4" name="Picture 3"/>
          <p:cNvPicPr>
            <a:picLocks noChangeAspect="1"/>
          </p:cNvPicPr>
          <p:nvPr/>
        </p:nvPicPr>
        <p:blipFill>
          <a:blip r:embed="rId2"/>
          <a:stretch>
            <a:fillRect/>
          </a:stretch>
        </p:blipFill>
        <p:spPr>
          <a:xfrm>
            <a:off x="4454013" y="1398543"/>
            <a:ext cx="7394285" cy="4975313"/>
          </a:xfrm>
          <a:prstGeom prst="rect">
            <a:avLst/>
          </a:prstGeom>
        </p:spPr>
      </p:pic>
      <p:sp>
        <p:nvSpPr>
          <p:cNvPr id="5" name="TextBox 4"/>
          <p:cNvSpPr txBox="1"/>
          <p:nvPr/>
        </p:nvSpPr>
        <p:spPr>
          <a:xfrm>
            <a:off x="4748980" y="6373856"/>
            <a:ext cx="6506909" cy="369332"/>
          </a:xfrm>
          <a:prstGeom prst="rect">
            <a:avLst/>
          </a:prstGeom>
          <a:noFill/>
        </p:spPr>
        <p:txBody>
          <a:bodyPr wrap="none" rtlCol="0">
            <a:spAutoFit/>
          </a:bodyPr>
          <a:lstStyle/>
          <a:p>
            <a:r>
              <a:rPr lang="en-US" b="1" dirty="0"/>
              <a:t>FIGURE 12-31 </a:t>
            </a:r>
            <a:r>
              <a:rPr lang="en-US" i="1" dirty="0"/>
              <a:t>How to clean up a graphic, example 2 (before)</a:t>
            </a:r>
            <a:endParaRPr lang="en-US" dirty="0"/>
          </a:p>
        </p:txBody>
      </p:sp>
    </p:spTree>
    <p:extLst>
      <p:ext uri="{BB962C8B-B14F-4D97-AF65-F5344CB8AC3E}">
        <p14:creationId xmlns:p14="http://schemas.microsoft.com/office/powerpoint/2010/main" val="158614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How to Clean Up a Graphic, Second Example                  2/4</a:t>
            </a:r>
            <a:endParaRPr lang="en-US" dirty="0"/>
          </a:p>
        </p:txBody>
      </p:sp>
      <p:sp>
        <p:nvSpPr>
          <p:cNvPr id="3" name="Content Placeholder 2"/>
          <p:cNvSpPr>
            <a:spLocks noGrp="1"/>
          </p:cNvSpPr>
          <p:nvPr>
            <p:ph idx="1"/>
          </p:nvPr>
        </p:nvSpPr>
        <p:spPr/>
        <p:txBody>
          <a:bodyPr>
            <a:normAutofit lnSpcReduction="10000"/>
          </a:bodyPr>
          <a:lstStyle/>
          <a:p>
            <a:r>
              <a:rPr lang="en-US" dirty="0"/>
              <a:t>There are five main kinds of chart junk in Figure 12-31:</a:t>
            </a:r>
          </a:p>
          <a:p>
            <a:pPr lvl="1"/>
            <a:r>
              <a:rPr lang="en-US" b="1" dirty="0"/>
              <a:t>Vertical grid lines</a:t>
            </a:r>
            <a:r>
              <a:rPr lang="en-US" dirty="0"/>
              <a:t>: These vertical grid lines are not needed in this graphic. They provide no additional information to help the viewer understand the message in the data. Instead, these vertical grid lines only distract the viewer from looking at the data.</a:t>
            </a:r>
          </a:p>
          <a:p>
            <a:pPr lvl="1"/>
            <a:r>
              <a:rPr lang="en-US" b="1" dirty="0"/>
              <a:t>Too much emphasis color:</a:t>
            </a:r>
            <a:r>
              <a:rPr lang="en-US" dirty="0"/>
              <a:t> This bar chart uses strong colors and too much high-contrast dark grayscale. In general, it is best to use subtle tones, with a low contrast gray as neutral color, and then emphasize the data underscoring the key message in a dark tone or strong color.</a:t>
            </a:r>
          </a:p>
          <a:p>
            <a:pPr lvl="1"/>
            <a:r>
              <a:rPr lang="en-US" b="1" dirty="0"/>
              <a:t>No chart title</a:t>
            </a:r>
            <a:r>
              <a:rPr lang="en-US" dirty="0"/>
              <a:t>: Because the graphic lacks a chart title, the viewer is not oriented to what he is viewing  and does not have proper context.</a:t>
            </a:r>
          </a:p>
          <a:p>
            <a:pPr lvl="1"/>
            <a:r>
              <a:rPr lang="en-US" b="1" dirty="0"/>
              <a:t>Legend at right restricting chart space</a:t>
            </a:r>
            <a:r>
              <a:rPr lang="en-US" dirty="0"/>
              <a:t>: Although there is a legend for the chart, it is shown on the right side, which causes the vertical bar chart to be compressed horizontally</a:t>
            </a:r>
          </a:p>
          <a:p>
            <a:pPr lvl="1"/>
            <a:r>
              <a:rPr lang="en-US" b="1" dirty="0"/>
              <a:t>Small labels</a:t>
            </a:r>
            <a:r>
              <a:rPr lang="en-US" dirty="0"/>
              <a:t>: The horizontal and vertical axis labels have appropriate spacing, but the font size is too small to be easily read.</a:t>
            </a:r>
          </a:p>
        </p:txBody>
      </p:sp>
    </p:spTree>
    <p:extLst>
      <p:ext uri="{BB962C8B-B14F-4D97-AF65-F5344CB8AC3E}">
        <p14:creationId xmlns:p14="http://schemas.microsoft.com/office/powerpoint/2010/main" val="146936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How to Clean Up a Graphic, Second Example                  3/4</a:t>
            </a:r>
            <a:endParaRPr lang="en-US" dirty="0"/>
          </a:p>
        </p:txBody>
      </p:sp>
      <p:sp>
        <p:nvSpPr>
          <p:cNvPr id="3" name="Content Placeholder 2"/>
          <p:cNvSpPr>
            <a:spLocks noGrp="1"/>
          </p:cNvSpPr>
          <p:nvPr>
            <p:ph idx="1"/>
          </p:nvPr>
        </p:nvSpPr>
        <p:spPr>
          <a:xfrm>
            <a:off x="1104901" y="1600200"/>
            <a:ext cx="5266402" cy="4572000"/>
          </a:xfrm>
        </p:spPr>
        <p:txBody>
          <a:bodyPr>
            <a:normAutofit fontScale="92500" lnSpcReduction="20000"/>
          </a:bodyPr>
          <a:lstStyle/>
          <a:p>
            <a:r>
              <a:rPr lang="en-US" dirty="0"/>
              <a:t>Figures 12-32 and 12-33 portray two examples of cleaned-up versions of the chart shown in Figure 12-31. The problems with chart junk have been addressed. There is a clear label and title for each chart to reinforce the message, and appropriate colors have been used in ways to highlight the point the author is trying to make. Figures 12-32 and 12-33 show two options for modifying the graphic, depending on the main point the presenter is trying to make.</a:t>
            </a:r>
          </a:p>
          <a:p>
            <a:r>
              <a:rPr lang="en-US" dirty="0"/>
              <a:t>Figure 12-32 shows strong emphasis color (dark blue) representing the </a:t>
            </a:r>
            <a:r>
              <a:rPr lang="en-US" dirty="0" err="1"/>
              <a:t>SuperBox</a:t>
            </a:r>
            <a:r>
              <a:rPr lang="en-US" dirty="0"/>
              <a:t> stores to support the chart title: Growth of </a:t>
            </a:r>
            <a:r>
              <a:rPr lang="en-US" dirty="0" err="1"/>
              <a:t>SuperBox</a:t>
            </a:r>
            <a:r>
              <a:rPr lang="en-US" dirty="0"/>
              <a:t> Stores.</a:t>
            </a:r>
          </a:p>
        </p:txBody>
      </p:sp>
      <p:pic>
        <p:nvPicPr>
          <p:cNvPr id="4" name="Picture 3"/>
          <p:cNvPicPr>
            <a:picLocks noChangeAspect="1"/>
          </p:cNvPicPr>
          <p:nvPr/>
        </p:nvPicPr>
        <p:blipFill>
          <a:blip r:embed="rId2"/>
          <a:stretch>
            <a:fillRect/>
          </a:stretch>
        </p:blipFill>
        <p:spPr>
          <a:xfrm>
            <a:off x="6371303" y="1600200"/>
            <a:ext cx="5665797" cy="4185395"/>
          </a:xfrm>
          <a:prstGeom prst="rect">
            <a:avLst/>
          </a:prstGeom>
        </p:spPr>
      </p:pic>
      <p:sp>
        <p:nvSpPr>
          <p:cNvPr id="5" name="TextBox 4"/>
          <p:cNvSpPr txBox="1"/>
          <p:nvPr/>
        </p:nvSpPr>
        <p:spPr>
          <a:xfrm>
            <a:off x="6095241" y="5843301"/>
            <a:ext cx="5806707" cy="646331"/>
          </a:xfrm>
          <a:prstGeom prst="rect">
            <a:avLst/>
          </a:prstGeom>
          <a:noFill/>
        </p:spPr>
        <p:txBody>
          <a:bodyPr wrap="square" rtlCol="0">
            <a:spAutoFit/>
          </a:bodyPr>
          <a:lstStyle/>
          <a:p>
            <a:r>
              <a:rPr lang="en-US" b="1" dirty="0"/>
              <a:t>FIGURE 12-32 </a:t>
            </a:r>
            <a:r>
              <a:rPr lang="en-US" i="1" dirty="0"/>
              <a:t>How to clean up a graphic, example 2 (after)</a:t>
            </a:r>
            <a:endParaRPr lang="en-US" dirty="0"/>
          </a:p>
        </p:txBody>
      </p:sp>
    </p:spTree>
    <p:extLst>
      <p:ext uri="{BB962C8B-B14F-4D97-AF65-F5344CB8AC3E}">
        <p14:creationId xmlns:p14="http://schemas.microsoft.com/office/powerpoint/2010/main" val="385308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How to Clean Up a Graphic, Second Example                  4/4</a:t>
            </a:r>
            <a:endParaRPr lang="en-US" dirty="0"/>
          </a:p>
        </p:txBody>
      </p:sp>
      <p:sp>
        <p:nvSpPr>
          <p:cNvPr id="3" name="Content Placeholder 2"/>
          <p:cNvSpPr>
            <a:spLocks noGrp="1"/>
          </p:cNvSpPr>
          <p:nvPr>
            <p:ph idx="1"/>
          </p:nvPr>
        </p:nvSpPr>
        <p:spPr>
          <a:xfrm>
            <a:off x="1104900" y="1600200"/>
            <a:ext cx="4234016" cy="4859594"/>
          </a:xfrm>
        </p:spPr>
        <p:txBody>
          <a:bodyPr>
            <a:normAutofit fontScale="92500" lnSpcReduction="10000"/>
          </a:bodyPr>
          <a:lstStyle/>
          <a:p>
            <a:r>
              <a:rPr lang="en-US" dirty="0"/>
              <a:t>Suppose the presenter wanted to talk about the total growth of </a:t>
            </a:r>
            <a:r>
              <a:rPr lang="en-US" dirty="0" err="1"/>
              <a:t>BigBox</a:t>
            </a:r>
            <a:r>
              <a:rPr lang="en-US" dirty="0"/>
              <a:t> stores instead. A line chart showing the trends over time would be a better choice, as shown in Figure 12-33.</a:t>
            </a:r>
          </a:p>
          <a:p>
            <a:r>
              <a:rPr lang="en-US" dirty="0"/>
              <a:t>In both cases, the noise and distractions within the chart have been removed. As a result, the data in the bar chart for providing context has been deemphasized, while other data has been made more prominent because it reinforces the key point as stated in the chart’s title.</a:t>
            </a:r>
          </a:p>
        </p:txBody>
      </p:sp>
      <p:pic>
        <p:nvPicPr>
          <p:cNvPr id="4" name="Picture 3"/>
          <p:cNvPicPr>
            <a:picLocks noChangeAspect="1"/>
          </p:cNvPicPr>
          <p:nvPr/>
        </p:nvPicPr>
        <p:blipFill>
          <a:blip r:embed="rId2"/>
          <a:stretch>
            <a:fillRect/>
          </a:stretch>
        </p:blipFill>
        <p:spPr>
          <a:xfrm>
            <a:off x="5829296" y="1600200"/>
            <a:ext cx="5069761" cy="4381874"/>
          </a:xfrm>
          <a:prstGeom prst="rect">
            <a:avLst/>
          </a:prstGeom>
        </p:spPr>
      </p:pic>
      <p:sp>
        <p:nvSpPr>
          <p:cNvPr id="5" name="TextBox 4"/>
          <p:cNvSpPr txBox="1"/>
          <p:nvPr/>
        </p:nvSpPr>
        <p:spPr>
          <a:xfrm>
            <a:off x="5338916" y="6039780"/>
            <a:ext cx="6415549" cy="646331"/>
          </a:xfrm>
          <a:prstGeom prst="rect">
            <a:avLst/>
          </a:prstGeom>
          <a:noFill/>
        </p:spPr>
        <p:txBody>
          <a:bodyPr wrap="square" rtlCol="0">
            <a:spAutoFit/>
          </a:bodyPr>
          <a:lstStyle/>
          <a:p>
            <a:r>
              <a:rPr lang="en-US" b="1" dirty="0"/>
              <a:t>FIGURE 12-33 </a:t>
            </a:r>
            <a:r>
              <a:rPr lang="en-US" i="1" dirty="0"/>
              <a:t>How to clean up a graphic, example 2 (alternate view of “after”)</a:t>
            </a:r>
            <a:endParaRPr lang="en-US" dirty="0"/>
          </a:p>
        </p:txBody>
      </p:sp>
    </p:spTree>
    <p:extLst>
      <p:ext uri="{BB962C8B-B14F-4D97-AF65-F5344CB8AC3E}">
        <p14:creationId xmlns:p14="http://schemas.microsoft.com/office/powerpoint/2010/main" val="175472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3.5 Additional Considerations                                        1/3</a:t>
            </a:r>
            <a:endParaRPr lang="en-US" dirty="0"/>
          </a:p>
        </p:txBody>
      </p:sp>
      <p:sp>
        <p:nvSpPr>
          <p:cNvPr id="3" name="Content Placeholder 2"/>
          <p:cNvSpPr>
            <a:spLocks noGrp="1"/>
          </p:cNvSpPr>
          <p:nvPr>
            <p:ph idx="1"/>
          </p:nvPr>
        </p:nvSpPr>
        <p:spPr/>
        <p:txBody>
          <a:bodyPr>
            <a:normAutofit lnSpcReduction="10000"/>
          </a:bodyPr>
          <a:lstStyle/>
          <a:p>
            <a:r>
              <a:rPr lang="en-US" dirty="0"/>
              <a:t>As stated in the previous examples, the emphasis should be on simplicity when creating charts and graphs.  Create graphics that are free of chart junk and utilize the simplest method for portraying graphics clearly. The goal of data visualization should be to support the key messages being made as clearly as possible and with few distractions.</a:t>
            </a:r>
          </a:p>
          <a:p>
            <a:r>
              <a:rPr lang="en-US" dirty="0"/>
              <a:t>Similar to the idea of removing chart junk is being cognizant of the data-ink ratio. </a:t>
            </a:r>
            <a:r>
              <a:rPr lang="en-US" i="1" dirty="0"/>
              <a:t>Data-ink </a:t>
            </a:r>
            <a:r>
              <a:rPr lang="en-US" dirty="0"/>
              <a:t>refers to the actual portion of a graphic that portrays the data, while </a:t>
            </a:r>
            <a:r>
              <a:rPr lang="en-US" i="1" dirty="0"/>
              <a:t>non-data ink </a:t>
            </a:r>
            <a:r>
              <a:rPr lang="en-US" dirty="0"/>
              <a:t>refers to labels, edges, colors, and other decoration. If one imagined the ink required to print a data visualization on paper, the data-ink ratio could be thought of as (data-ink)/(total ink used to print the graphic). In other words, the greater the ratio of data-ink in the visual, the more data rich it is and the fewer distractions it has</a:t>
            </a:r>
          </a:p>
        </p:txBody>
      </p:sp>
    </p:spTree>
    <p:extLst>
      <p:ext uri="{BB962C8B-B14F-4D97-AF65-F5344CB8AC3E}">
        <p14:creationId xmlns:p14="http://schemas.microsoft.com/office/powerpoint/2010/main" val="22318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Avoid Using Three-Dimensions in Most Graphics            1/2</a:t>
            </a:r>
            <a:endParaRPr lang="en-US" dirty="0"/>
          </a:p>
        </p:txBody>
      </p:sp>
      <p:sp>
        <p:nvSpPr>
          <p:cNvPr id="3" name="Content Placeholder 2"/>
          <p:cNvSpPr>
            <a:spLocks noGrp="1"/>
          </p:cNvSpPr>
          <p:nvPr>
            <p:ph idx="1"/>
          </p:nvPr>
        </p:nvSpPr>
        <p:spPr>
          <a:xfrm>
            <a:off x="1104900" y="1600200"/>
            <a:ext cx="4956687" cy="4572000"/>
          </a:xfrm>
        </p:spPr>
        <p:txBody>
          <a:bodyPr>
            <a:normAutofit fontScale="92500" lnSpcReduction="20000"/>
          </a:bodyPr>
          <a:lstStyle/>
          <a:p>
            <a:r>
              <a:rPr lang="en-US" dirty="0"/>
              <a:t>One more example where people typically err is in adding unnecessary shading, depth, or dimensions to graphics. Figure 12-34 shows a vertical bar chart with two visible dimensions. This example is simple and </a:t>
            </a:r>
            <a:r>
              <a:rPr lang="en-US" dirty="0" err="1"/>
              <a:t>asy</a:t>
            </a:r>
            <a:r>
              <a:rPr lang="en-US" dirty="0"/>
              <a:t> to understand, and the focus is on the data, not the graphics. The author of the chart has chosen to highlight the </a:t>
            </a:r>
            <a:r>
              <a:rPr lang="en-US" dirty="0" err="1"/>
              <a:t>SuperBox</a:t>
            </a:r>
            <a:r>
              <a:rPr lang="en-US" dirty="0"/>
              <a:t> stores in a dark blue color, while the </a:t>
            </a:r>
            <a:r>
              <a:rPr lang="en-US" dirty="0" err="1"/>
              <a:t>BigBox</a:t>
            </a:r>
            <a:r>
              <a:rPr lang="en-US" dirty="0"/>
              <a:t> bars in the chart are in a lighter blue.</a:t>
            </a:r>
          </a:p>
          <a:p>
            <a:r>
              <a:rPr lang="en-US" dirty="0"/>
              <a:t>The title is about the growth of </a:t>
            </a:r>
            <a:r>
              <a:rPr lang="en-US" dirty="0" err="1"/>
              <a:t>SuperBox</a:t>
            </a:r>
            <a:r>
              <a:rPr lang="en-US" dirty="0"/>
              <a:t> stores, and the </a:t>
            </a:r>
            <a:r>
              <a:rPr lang="en-US" dirty="0" err="1"/>
              <a:t>SuperBox</a:t>
            </a:r>
            <a:r>
              <a:rPr lang="en-US" dirty="0"/>
              <a:t> bars in the chart are in a dark, high contrast shade that draws the viewer’s attention to them.</a:t>
            </a:r>
          </a:p>
        </p:txBody>
      </p:sp>
      <p:pic>
        <p:nvPicPr>
          <p:cNvPr id="4" name="Picture 3"/>
          <p:cNvPicPr>
            <a:picLocks noChangeAspect="1"/>
          </p:cNvPicPr>
          <p:nvPr/>
        </p:nvPicPr>
        <p:blipFill>
          <a:blip r:embed="rId2"/>
          <a:stretch>
            <a:fillRect/>
          </a:stretch>
        </p:blipFill>
        <p:spPr>
          <a:xfrm>
            <a:off x="6170438" y="1600200"/>
            <a:ext cx="6021562" cy="3812458"/>
          </a:xfrm>
          <a:prstGeom prst="rect">
            <a:avLst/>
          </a:prstGeom>
        </p:spPr>
      </p:pic>
      <p:sp>
        <p:nvSpPr>
          <p:cNvPr id="5" name="TextBox 4"/>
          <p:cNvSpPr txBox="1"/>
          <p:nvPr/>
        </p:nvSpPr>
        <p:spPr>
          <a:xfrm>
            <a:off x="6061587" y="5655030"/>
            <a:ext cx="5647700" cy="369332"/>
          </a:xfrm>
          <a:prstGeom prst="rect">
            <a:avLst/>
          </a:prstGeom>
          <a:noFill/>
        </p:spPr>
        <p:txBody>
          <a:bodyPr wrap="none" rtlCol="0">
            <a:spAutoFit/>
          </a:bodyPr>
          <a:lstStyle/>
          <a:p>
            <a:r>
              <a:rPr lang="en-US" b="1" dirty="0"/>
              <a:t>FIGURE 12-34 </a:t>
            </a:r>
            <a:r>
              <a:rPr lang="en-US" i="1" dirty="0"/>
              <a:t>Simple bar chart, with two dimensions</a:t>
            </a:r>
            <a:endParaRPr lang="en-US" dirty="0"/>
          </a:p>
        </p:txBody>
      </p:sp>
    </p:spTree>
    <p:extLst>
      <p:ext uri="{BB962C8B-B14F-4D97-AF65-F5344CB8AC3E}">
        <p14:creationId xmlns:p14="http://schemas.microsoft.com/office/powerpoint/2010/main" val="204254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Avoid Using Three-Dimensions in Most Graphics            2/2</a:t>
            </a:r>
            <a:endParaRPr lang="en-US" dirty="0"/>
          </a:p>
        </p:txBody>
      </p:sp>
      <p:sp>
        <p:nvSpPr>
          <p:cNvPr id="3" name="Content Placeholder 2"/>
          <p:cNvSpPr>
            <a:spLocks noGrp="1"/>
          </p:cNvSpPr>
          <p:nvPr>
            <p:ph idx="1"/>
          </p:nvPr>
        </p:nvSpPr>
        <p:spPr>
          <a:xfrm>
            <a:off x="1104901" y="1600200"/>
            <a:ext cx="3895190" cy="4572000"/>
          </a:xfrm>
        </p:spPr>
        <p:txBody>
          <a:bodyPr>
            <a:normAutofit fontScale="85000" lnSpcReduction="20000"/>
          </a:bodyPr>
          <a:lstStyle/>
          <a:p>
            <a:r>
              <a:rPr lang="en-US" dirty="0"/>
              <a:t>Compare Figure 12-34 to Figure 12-35, which shows a three-dimensional chart. Figure 12-35 shows the original bar chart at an angle, with some attempt at showing depth. This kind of three-dimensional perspective makes it more difficult for the viewer to gauge the actual data and the scaling becomes deceptive</a:t>
            </a:r>
          </a:p>
          <a:p>
            <a:r>
              <a:rPr lang="en-US" dirty="0"/>
              <a:t>Three-dimensional charts often distort scales and axes, and impede viewer cognition. Adding a third dimension for depth in Figure 12-35, does not make it fancier, just more difficult to understand.</a:t>
            </a:r>
          </a:p>
        </p:txBody>
      </p:sp>
      <p:pic>
        <p:nvPicPr>
          <p:cNvPr id="4" name="Picture 3"/>
          <p:cNvPicPr>
            <a:picLocks noChangeAspect="1"/>
          </p:cNvPicPr>
          <p:nvPr/>
        </p:nvPicPr>
        <p:blipFill>
          <a:blip r:embed="rId3"/>
          <a:stretch>
            <a:fillRect/>
          </a:stretch>
        </p:blipFill>
        <p:spPr>
          <a:xfrm>
            <a:off x="5575278" y="1737191"/>
            <a:ext cx="6267678" cy="3295125"/>
          </a:xfrm>
          <a:prstGeom prst="rect">
            <a:avLst/>
          </a:prstGeom>
        </p:spPr>
      </p:pic>
      <p:sp>
        <p:nvSpPr>
          <p:cNvPr id="5" name="TextBox 4"/>
          <p:cNvSpPr txBox="1"/>
          <p:nvPr/>
        </p:nvSpPr>
        <p:spPr>
          <a:xfrm>
            <a:off x="6458320" y="5735649"/>
            <a:ext cx="45719" cy="369332"/>
          </a:xfrm>
          <a:prstGeom prst="rect">
            <a:avLst/>
          </a:prstGeom>
          <a:noFill/>
        </p:spPr>
        <p:txBody>
          <a:bodyPr wrap="square" rtlCol="0">
            <a:spAutoFit/>
          </a:bodyPr>
          <a:lstStyle/>
          <a:p>
            <a:endParaRPr lang="en-US" dirty="0"/>
          </a:p>
        </p:txBody>
      </p:sp>
      <p:sp>
        <p:nvSpPr>
          <p:cNvPr id="6" name="TextBox 5"/>
          <p:cNvSpPr txBox="1"/>
          <p:nvPr/>
        </p:nvSpPr>
        <p:spPr>
          <a:xfrm>
            <a:off x="5575278" y="5411679"/>
            <a:ext cx="6211957" cy="369332"/>
          </a:xfrm>
          <a:prstGeom prst="rect">
            <a:avLst/>
          </a:prstGeom>
          <a:noFill/>
        </p:spPr>
        <p:txBody>
          <a:bodyPr wrap="none" rtlCol="0">
            <a:spAutoFit/>
          </a:bodyPr>
          <a:lstStyle/>
          <a:p>
            <a:r>
              <a:rPr lang="en-US" b="1" dirty="0"/>
              <a:t>FIGURE 12-35 </a:t>
            </a:r>
            <a:r>
              <a:rPr lang="en-US" i="1" dirty="0"/>
              <a:t>Misleading bar chart, with three dimensions</a:t>
            </a:r>
            <a:endParaRPr lang="en-US" dirty="0"/>
          </a:p>
        </p:txBody>
      </p:sp>
    </p:spTree>
    <p:extLst>
      <p:ext uri="{BB962C8B-B14F-4D97-AF65-F5344CB8AC3E}">
        <p14:creationId xmlns:p14="http://schemas.microsoft.com/office/powerpoint/2010/main" val="291953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316" y="76200"/>
            <a:ext cx="9357266" cy="1096962"/>
          </a:xfrm>
        </p:spPr>
        <p:txBody>
          <a:bodyPr>
            <a:normAutofit fontScale="90000"/>
          </a:bodyPr>
          <a:lstStyle/>
          <a:p>
            <a:r>
              <a:rPr lang="en-US" b="1" dirty="0"/>
              <a:t>1 Communicating and Operationalizing an</a:t>
            </a:r>
            <a:br>
              <a:rPr lang="en-US" b="1" dirty="0"/>
            </a:br>
            <a:r>
              <a:rPr lang="en-US" b="1" dirty="0"/>
              <a:t>Analytics Project                                                         3/4</a:t>
            </a:r>
            <a:endParaRPr lang="en-US" dirty="0"/>
          </a:p>
        </p:txBody>
      </p:sp>
      <p:sp>
        <p:nvSpPr>
          <p:cNvPr id="3" name="Content Placeholder 2"/>
          <p:cNvSpPr>
            <a:spLocks noGrp="1"/>
          </p:cNvSpPr>
          <p:nvPr>
            <p:ph idx="1"/>
          </p:nvPr>
        </p:nvSpPr>
        <p:spPr>
          <a:xfrm>
            <a:off x="1104900" y="1600200"/>
            <a:ext cx="4705965" cy="4572000"/>
          </a:xfrm>
        </p:spPr>
        <p:txBody>
          <a:bodyPr>
            <a:normAutofit lnSpcReduction="10000"/>
          </a:bodyPr>
          <a:lstStyle/>
          <a:p>
            <a:r>
              <a:rPr lang="en-US" dirty="0"/>
              <a:t>Key outputs for each of the main stakeholders of an analytics project and what they usually expect at the conclusion of a project:</a:t>
            </a:r>
          </a:p>
          <a:p>
            <a:pPr lvl="1"/>
            <a:r>
              <a:rPr lang="en-US" b="1" dirty="0"/>
              <a:t>Business User</a:t>
            </a:r>
            <a:r>
              <a:rPr lang="en-US" dirty="0"/>
              <a:t> typically tries to determine the benefits and implications of the findings to the business.</a:t>
            </a:r>
          </a:p>
          <a:p>
            <a:pPr lvl="1"/>
            <a:r>
              <a:rPr lang="en-US" b="1" dirty="0"/>
              <a:t>Project Sponsor</a:t>
            </a:r>
          </a:p>
          <a:p>
            <a:pPr lvl="1"/>
            <a:r>
              <a:rPr lang="en-US" b="1" dirty="0"/>
              <a:t>Project Manager</a:t>
            </a:r>
          </a:p>
          <a:p>
            <a:pPr lvl="1"/>
            <a:r>
              <a:rPr lang="en-US" b="1" dirty="0"/>
              <a:t>Business Intelligence Analyst</a:t>
            </a:r>
          </a:p>
          <a:p>
            <a:pPr lvl="1"/>
            <a:r>
              <a:rPr lang="en-US" b="1" dirty="0"/>
              <a:t>Data Engineer </a:t>
            </a:r>
            <a:r>
              <a:rPr lang="en-US" b="1" i="1" dirty="0"/>
              <a:t>and </a:t>
            </a:r>
            <a:r>
              <a:rPr lang="en-US" b="1" dirty="0"/>
              <a:t>Database Administrator</a:t>
            </a:r>
          </a:p>
          <a:p>
            <a:pPr lvl="1"/>
            <a:r>
              <a:rPr lang="en-US" b="1" dirty="0"/>
              <a:t>Data Scientists</a:t>
            </a:r>
          </a:p>
        </p:txBody>
      </p:sp>
      <p:pic>
        <p:nvPicPr>
          <p:cNvPr id="4" name="Picture 3"/>
          <p:cNvPicPr>
            <a:picLocks noChangeAspect="1"/>
          </p:cNvPicPr>
          <p:nvPr/>
        </p:nvPicPr>
        <p:blipFill>
          <a:blip r:embed="rId2"/>
          <a:stretch>
            <a:fillRect/>
          </a:stretch>
        </p:blipFill>
        <p:spPr>
          <a:xfrm>
            <a:off x="6375460" y="1600200"/>
            <a:ext cx="4820944" cy="3368532"/>
          </a:xfrm>
          <a:prstGeom prst="rect">
            <a:avLst/>
          </a:prstGeom>
        </p:spPr>
      </p:pic>
      <p:sp>
        <p:nvSpPr>
          <p:cNvPr id="5" name="TextBox 4"/>
          <p:cNvSpPr txBox="1"/>
          <p:nvPr/>
        </p:nvSpPr>
        <p:spPr>
          <a:xfrm>
            <a:off x="6253316" y="5211104"/>
            <a:ext cx="4542503" cy="646331"/>
          </a:xfrm>
          <a:prstGeom prst="rect">
            <a:avLst/>
          </a:prstGeom>
          <a:noFill/>
        </p:spPr>
        <p:txBody>
          <a:bodyPr wrap="square" rtlCol="0">
            <a:spAutoFit/>
          </a:bodyPr>
          <a:lstStyle/>
          <a:p>
            <a:r>
              <a:rPr lang="en-US" b="1" dirty="0"/>
              <a:t>FIGURE 12-2 </a:t>
            </a:r>
            <a:r>
              <a:rPr lang="en-US" i="1" dirty="0"/>
              <a:t>Key outputs from a successful analytic project</a:t>
            </a:r>
            <a:endParaRPr lang="en-US" dirty="0"/>
          </a:p>
        </p:txBody>
      </p:sp>
    </p:spTree>
    <p:extLst>
      <p:ext uri="{BB962C8B-B14F-4D97-AF65-F5344CB8AC3E}">
        <p14:creationId xmlns:p14="http://schemas.microsoft.com/office/powerpoint/2010/main" val="181103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a:t>
            </a:r>
            <a:endParaRPr lang="en-US" dirty="0"/>
          </a:p>
        </p:txBody>
      </p:sp>
      <p:sp>
        <p:nvSpPr>
          <p:cNvPr id="3" name="Content Placeholder 2"/>
          <p:cNvSpPr>
            <a:spLocks noGrp="1"/>
          </p:cNvSpPr>
          <p:nvPr>
            <p:ph idx="1"/>
          </p:nvPr>
        </p:nvSpPr>
        <p:spPr/>
        <p:txBody>
          <a:bodyPr>
            <a:normAutofit fontScale="92500" lnSpcReduction="10000"/>
          </a:bodyPr>
          <a:lstStyle/>
          <a:p>
            <a:r>
              <a:rPr lang="en-US" dirty="0"/>
              <a:t>Communicating the value of analytical projects is critical for sustaining the momentum of a project and building support within organizations</a:t>
            </a:r>
          </a:p>
          <a:p>
            <a:r>
              <a:rPr lang="en-US" dirty="0"/>
              <a:t>An analytics project may need to be communicated to audiences with mixed backgrounds, this chapter recommends creating four deliverables to satisfy most of the needs of various stakeholders.</a:t>
            </a:r>
          </a:p>
          <a:p>
            <a:pPr lvl="1"/>
            <a:r>
              <a:rPr lang="en-US" dirty="0"/>
              <a:t>A presentation for a project sponsor</a:t>
            </a:r>
          </a:p>
          <a:p>
            <a:pPr lvl="1"/>
            <a:r>
              <a:rPr lang="en-US" dirty="0"/>
              <a:t>A presentation for an analytical audience</a:t>
            </a:r>
          </a:p>
          <a:p>
            <a:pPr lvl="1"/>
            <a:r>
              <a:rPr lang="en-US" dirty="0"/>
              <a:t>Technical specification documents</a:t>
            </a:r>
          </a:p>
          <a:p>
            <a:pPr lvl="1"/>
            <a:r>
              <a:rPr lang="en-US" dirty="0"/>
              <a:t>Well-annotated production code</a:t>
            </a:r>
          </a:p>
          <a:p>
            <a:r>
              <a:rPr lang="en-US" dirty="0"/>
              <a:t>Creating these deliverables enables the analytics project team to communicate and evangelize the work that it did, whereas the code and technical documentation assists the team that wants to implement the models within the production environment</a:t>
            </a:r>
          </a:p>
        </p:txBody>
      </p:sp>
    </p:spTree>
    <p:extLst>
      <p:ext uri="{BB962C8B-B14F-4D97-AF65-F5344CB8AC3E}">
        <p14:creationId xmlns:p14="http://schemas.microsoft.com/office/powerpoint/2010/main" val="387360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074" y="76200"/>
            <a:ext cx="9407507" cy="1096962"/>
          </a:xfrm>
        </p:spPr>
        <p:txBody>
          <a:bodyPr>
            <a:normAutofit fontScale="90000"/>
          </a:bodyPr>
          <a:lstStyle/>
          <a:p>
            <a:r>
              <a:rPr lang="en-US" b="1" dirty="0"/>
              <a:t>1 Communicating and Operationalizing an</a:t>
            </a:r>
            <a:br>
              <a:rPr lang="en-US" b="1" dirty="0"/>
            </a:br>
            <a:r>
              <a:rPr lang="en-US" b="1" dirty="0"/>
              <a:t>Analytics Project                                                         4/4</a:t>
            </a:r>
            <a:endParaRPr lang="en-US" dirty="0"/>
          </a:p>
        </p:txBody>
      </p:sp>
      <p:sp>
        <p:nvSpPr>
          <p:cNvPr id="3" name="Content Placeholder 2"/>
          <p:cNvSpPr>
            <a:spLocks noGrp="1"/>
          </p:cNvSpPr>
          <p:nvPr>
            <p:ph idx="1"/>
          </p:nvPr>
        </p:nvSpPr>
        <p:spPr/>
        <p:txBody>
          <a:bodyPr/>
          <a:lstStyle/>
          <a:p>
            <a:r>
              <a:rPr lang="en-US" dirty="0"/>
              <a:t>Although these seven roles represent many interests within a project, these interests usually overlap, and most of them can be met with four main deliverables:</a:t>
            </a:r>
          </a:p>
          <a:p>
            <a:pPr lvl="1"/>
            <a:r>
              <a:rPr lang="en-US" dirty="0"/>
              <a:t>Presentation for Project Sponsors</a:t>
            </a:r>
          </a:p>
          <a:p>
            <a:pPr lvl="1"/>
            <a:r>
              <a:rPr lang="en-US" dirty="0"/>
              <a:t>Presentation for Analysts</a:t>
            </a:r>
          </a:p>
          <a:p>
            <a:pPr lvl="1"/>
            <a:r>
              <a:rPr lang="en-US" dirty="0"/>
              <a:t>Code for technical people,</a:t>
            </a:r>
          </a:p>
          <a:p>
            <a:pPr lvl="1"/>
            <a:r>
              <a:rPr lang="en-US" dirty="0"/>
              <a:t>Technical specifications for implementing the code</a:t>
            </a:r>
          </a:p>
        </p:txBody>
      </p:sp>
    </p:spTree>
    <p:extLst>
      <p:ext uri="{BB962C8B-B14F-4D97-AF65-F5344CB8AC3E}">
        <p14:creationId xmlns:p14="http://schemas.microsoft.com/office/powerpoint/2010/main" val="33207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Creating the Final Deliverables                                 1/3</a:t>
            </a:r>
            <a:endParaRPr lang="en-US" dirty="0"/>
          </a:p>
        </p:txBody>
      </p:sp>
      <p:sp>
        <p:nvSpPr>
          <p:cNvPr id="3" name="Content Placeholder 2"/>
          <p:cNvSpPr>
            <a:spLocks noGrp="1"/>
          </p:cNvSpPr>
          <p:nvPr>
            <p:ph idx="1"/>
          </p:nvPr>
        </p:nvSpPr>
        <p:spPr/>
        <p:txBody>
          <a:bodyPr/>
          <a:lstStyle/>
          <a:p>
            <a:r>
              <a:rPr lang="en-US" dirty="0"/>
              <a:t>Figure 12-3 describes a scenario of a fictional bank, </a:t>
            </a:r>
            <a:r>
              <a:rPr lang="en-US" dirty="0" err="1"/>
              <a:t>YoyoDyne</a:t>
            </a:r>
            <a:r>
              <a:rPr lang="en-US" dirty="0"/>
              <a:t> Bank, which would like to embark on a project to do churn prediction models of its customers. </a:t>
            </a:r>
          </a:p>
          <a:p>
            <a:r>
              <a:rPr lang="en-US" i="1" dirty="0"/>
              <a:t>Churn rate </a:t>
            </a:r>
            <a:r>
              <a:rPr lang="en-US" dirty="0"/>
              <a:t>in this context refers to the frequency with which customers sever their relationship as customers of </a:t>
            </a:r>
            <a:r>
              <a:rPr lang="en-US" dirty="0" err="1"/>
              <a:t>YoyoDyne</a:t>
            </a:r>
            <a:r>
              <a:rPr lang="en-US" dirty="0"/>
              <a:t> Bank or switch to a competing bank.</a:t>
            </a:r>
          </a:p>
        </p:txBody>
      </p:sp>
      <p:pic>
        <p:nvPicPr>
          <p:cNvPr id="4" name="Picture 3"/>
          <p:cNvPicPr>
            <a:picLocks noChangeAspect="1"/>
          </p:cNvPicPr>
          <p:nvPr/>
        </p:nvPicPr>
        <p:blipFill>
          <a:blip r:embed="rId2"/>
          <a:stretch>
            <a:fillRect/>
          </a:stretch>
        </p:blipFill>
        <p:spPr>
          <a:xfrm>
            <a:off x="1906568" y="3909574"/>
            <a:ext cx="6037557" cy="2689664"/>
          </a:xfrm>
          <a:prstGeom prst="rect">
            <a:avLst/>
          </a:prstGeom>
        </p:spPr>
      </p:pic>
      <p:sp>
        <p:nvSpPr>
          <p:cNvPr id="5" name="TextBox 4"/>
          <p:cNvSpPr txBox="1"/>
          <p:nvPr/>
        </p:nvSpPr>
        <p:spPr>
          <a:xfrm>
            <a:off x="8745793" y="4227203"/>
            <a:ext cx="2458065" cy="1200329"/>
          </a:xfrm>
          <a:prstGeom prst="rect">
            <a:avLst/>
          </a:prstGeom>
          <a:noFill/>
        </p:spPr>
        <p:txBody>
          <a:bodyPr wrap="square" rtlCol="0">
            <a:spAutoFit/>
          </a:bodyPr>
          <a:lstStyle/>
          <a:p>
            <a:r>
              <a:rPr lang="en-US" b="1" dirty="0"/>
              <a:t>FIGURE 12-3 </a:t>
            </a:r>
            <a:r>
              <a:rPr lang="en-US" i="1" dirty="0"/>
              <a:t>Synopsis of </a:t>
            </a:r>
            <a:r>
              <a:rPr lang="en-US" i="1" dirty="0" err="1"/>
              <a:t>YoyoDyne</a:t>
            </a:r>
            <a:r>
              <a:rPr lang="en-US" i="1" dirty="0"/>
              <a:t> Bank case study example</a:t>
            </a:r>
            <a:endParaRPr lang="en-US" dirty="0"/>
          </a:p>
        </p:txBody>
      </p:sp>
    </p:spTree>
    <p:extLst>
      <p:ext uri="{BB962C8B-B14F-4D97-AF65-F5344CB8AC3E}">
        <p14:creationId xmlns:p14="http://schemas.microsoft.com/office/powerpoint/2010/main" val="264792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Creating the Final Deliverables                                 2/3</a:t>
            </a:r>
            <a:endParaRPr lang="en-US" dirty="0"/>
          </a:p>
        </p:txBody>
      </p:sp>
      <p:sp>
        <p:nvSpPr>
          <p:cNvPr id="3" name="Content Placeholder 2"/>
          <p:cNvSpPr>
            <a:spLocks noGrp="1"/>
          </p:cNvSpPr>
          <p:nvPr>
            <p:ph idx="1"/>
          </p:nvPr>
        </p:nvSpPr>
        <p:spPr>
          <a:xfrm>
            <a:off x="1104900" y="1600200"/>
            <a:ext cx="4086532" cy="4572000"/>
          </a:xfrm>
        </p:spPr>
        <p:txBody>
          <a:bodyPr>
            <a:normAutofit/>
          </a:bodyPr>
          <a:lstStyle/>
          <a:p>
            <a:r>
              <a:rPr lang="en-US" dirty="0"/>
              <a:t>Create an analytics plan similar to Figure 12-4 during the project.</a:t>
            </a:r>
          </a:p>
          <a:p>
            <a:endParaRPr lang="en-US" dirty="0"/>
          </a:p>
        </p:txBody>
      </p:sp>
      <p:pic>
        <p:nvPicPr>
          <p:cNvPr id="4" name="Picture 3"/>
          <p:cNvPicPr>
            <a:picLocks noChangeAspect="1"/>
          </p:cNvPicPr>
          <p:nvPr/>
        </p:nvPicPr>
        <p:blipFill>
          <a:blip r:embed="rId2"/>
          <a:stretch>
            <a:fillRect/>
          </a:stretch>
        </p:blipFill>
        <p:spPr>
          <a:xfrm>
            <a:off x="5191432" y="1450275"/>
            <a:ext cx="6083604" cy="5166818"/>
          </a:xfrm>
          <a:prstGeom prst="rect">
            <a:avLst/>
          </a:prstGeom>
        </p:spPr>
      </p:pic>
      <p:sp>
        <p:nvSpPr>
          <p:cNvPr id="5" name="TextBox 4"/>
          <p:cNvSpPr txBox="1"/>
          <p:nvPr/>
        </p:nvSpPr>
        <p:spPr>
          <a:xfrm>
            <a:off x="2392600" y="4535618"/>
            <a:ext cx="2592356" cy="923330"/>
          </a:xfrm>
          <a:prstGeom prst="rect">
            <a:avLst/>
          </a:prstGeom>
          <a:noFill/>
        </p:spPr>
        <p:txBody>
          <a:bodyPr wrap="square" rtlCol="0">
            <a:spAutoFit/>
          </a:bodyPr>
          <a:lstStyle/>
          <a:p>
            <a:r>
              <a:rPr lang="en-US" b="1" dirty="0"/>
              <a:t>FIGURE 12-4 </a:t>
            </a:r>
            <a:r>
              <a:rPr lang="en-US" i="1" dirty="0"/>
              <a:t>Analytics plan for </a:t>
            </a:r>
            <a:r>
              <a:rPr lang="en-US" i="1" dirty="0" err="1"/>
              <a:t>YoyoDyne</a:t>
            </a:r>
            <a:r>
              <a:rPr lang="en-US" i="1" dirty="0"/>
              <a:t> Bank case study</a:t>
            </a:r>
            <a:endParaRPr lang="en-US" dirty="0"/>
          </a:p>
        </p:txBody>
      </p:sp>
    </p:spTree>
    <p:extLst>
      <p:ext uri="{BB962C8B-B14F-4D97-AF65-F5344CB8AC3E}">
        <p14:creationId xmlns:p14="http://schemas.microsoft.com/office/powerpoint/2010/main" val="4886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8CDDBB83-77C1-4099-A0AA-289882E745E2}">
  <ds:schemaRefs>
    <ds:schemaRef ds:uri="http://purl.org/dc/elements/1.1/"/>
    <ds:schemaRef ds:uri="http://purl.org/dc/terms/"/>
    <ds:schemaRef ds:uri="http://purl.org/dc/dcmityp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4873beb7-5857-4685-be1f-d57550cc96c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5849</TotalTime>
  <Words>6080</Words>
  <Application>Microsoft Office PowerPoint</Application>
  <PresentationFormat>Widescreen</PresentationFormat>
  <Paragraphs>262</Paragraphs>
  <Slides>60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Courier New</vt:lpstr>
      <vt:lpstr>Euphemia</vt:lpstr>
      <vt:lpstr>Plantagenet Cherokee</vt:lpstr>
      <vt:lpstr>Wingdings</vt:lpstr>
      <vt:lpstr>Academic Literature 16x9</vt:lpstr>
      <vt:lpstr>The Endgame, or Putting It All Together</vt:lpstr>
      <vt:lpstr>Objectives</vt:lpstr>
      <vt:lpstr>Content</vt:lpstr>
      <vt:lpstr>1 Communicating and Operationalizing an Analytics Project                                                         1/4</vt:lpstr>
      <vt:lpstr>1 Communicating and Operationalizing an Analytics Project                                                         2/4</vt:lpstr>
      <vt:lpstr>1 Communicating and Operationalizing an Analytics Project                                                         3/4</vt:lpstr>
      <vt:lpstr>1 Communicating and Operationalizing an Analytics Project                                                         4/4</vt:lpstr>
      <vt:lpstr>2 Creating the Final Deliverables                                 1/3</vt:lpstr>
      <vt:lpstr>2 Creating the Final Deliverables                                 2/3</vt:lpstr>
      <vt:lpstr>2 Creating the Final Deliverables                                 3/3</vt:lpstr>
      <vt:lpstr>2.1 Developing Core Material for Multiple Audiences    </vt:lpstr>
      <vt:lpstr>2.2 Project Goals                                                              1/4</vt:lpstr>
      <vt:lpstr>2.2 Project Goals                                                              2/4</vt:lpstr>
      <vt:lpstr>2.2 Project Goals                                                              3/4</vt:lpstr>
      <vt:lpstr>2.2 Project Goals                                                              4/4</vt:lpstr>
      <vt:lpstr>2.3 Main Findings                                                          1/2</vt:lpstr>
      <vt:lpstr>2.3 Main Findings                                                          2/2</vt:lpstr>
      <vt:lpstr>2.4 Approach                                                                   1/2</vt:lpstr>
      <vt:lpstr>2.4 Approach                                                                   2/2</vt:lpstr>
      <vt:lpstr>2.5 Model Description                                                    1/2</vt:lpstr>
      <vt:lpstr>2.5 Model Description                                                    2/2</vt:lpstr>
      <vt:lpstr>2.6 Key Points Supported with Data                              1/2</vt:lpstr>
      <vt:lpstr>2.6 Key Points Supported with Data                              2/2</vt:lpstr>
      <vt:lpstr>2.7 Model Details                                                            1/4</vt:lpstr>
      <vt:lpstr>2.7 Model Details                                                            2/4</vt:lpstr>
      <vt:lpstr>2.7 Model Details                                                            3/4</vt:lpstr>
      <vt:lpstr>2.7 Model Details                                                            4/4</vt:lpstr>
      <vt:lpstr>2.8 Recommendations                                                    1/2</vt:lpstr>
      <vt:lpstr>2.8 Recommendations                                                    2/2</vt:lpstr>
      <vt:lpstr>2.9 Additional Tips on the Final Presentation                 1/2</vt:lpstr>
      <vt:lpstr>2.9 Additional Tips on the Final Presentation                 2/2</vt:lpstr>
      <vt:lpstr>2.10 Providing Technical Specifications and Code        1/2</vt:lpstr>
      <vt:lpstr>2.10 Providing Technical Specifications and Code        2/2</vt:lpstr>
      <vt:lpstr>3 Data Visualization Basics</vt:lpstr>
      <vt:lpstr>3.1 Key Points Supported with Data                                  1/4</vt:lpstr>
      <vt:lpstr>3.1 Key Points Supported with Data                                  2/4</vt:lpstr>
      <vt:lpstr>3.1 Key Points Supported with Data                                  3/4</vt:lpstr>
      <vt:lpstr>3.1 Key Points Supported with Data                                  4/4</vt:lpstr>
      <vt:lpstr>3.2 Evolution of a Graph                                                   1/8</vt:lpstr>
      <vt:lpstr>3.2 Evolution of a Graph                                                   2/8</vt:lpstr>
      <vt:lpstr>3.2 Evolution of a Graph                                                   3/8</vt:lpstr>
      <vt:lpstr>3.2 Evolution of a Graph                                                   4/8</vt:lpstr>
      <vt:lpstr>3.2 Evolution of a Graph                                                   5/8</vt:lpstr>
      <vt:lpstr>3.2 Evolution of a Graph                                                   6/8</vt:lpstr>
      <vt:lpstr>3.2 Evolution of a Graph                                                   7/8</vt:lpstr>
      <vt:lpstr>3.2 Evolution of a Graph                                                  8/8</vt:lpstr>
      <vt:lpstr>3.3 Common Representation Methods                               1/2</vt:lpstr>
      <vt:lpstr>3.3 Common Representation Methods                               2/2</vt:lpstr>
      <vt:lpstr>3.4 How to Clean Up a Graphic                                          1/4</vt:lpstr>
      <vt:lpstr>3.4 How to Clean Up a Graphic                                          2/4</vt:lpstr>
      <vt:lpstr>3.4 How to Clean Up a Graphic                                          3/4</vt:lpstr>
      <vt:lpstr>3.4 How to Clean Up a Graphic                                          4/4</vt:lpstr>
      <vt:lpstr>How to Clean Up a Graphic, Second Example                  1/4</vt:lpstr>
      <vt:lpstr>How to Clean Up a Graphic, Second Example                  2/4</vt:lpstr>
      <vt:lpstr>How to Clean Up a Graphic, Second Example                  3/4</vt:lpstr>
      <vt:lpstr>How to Clean Up a Graphic, Second Example                  4/4</vt:lpstr>
      <vt:lpstr>3.5 Additional Considerations                                        1/3</vt:lpstr>
      <vt:lpstr>Avoid Using Three-Dimensions in Most Graphics            1/2</vt:lpstr>
      <vt:lpstr>Avoid Using Three-Dimensions in Most Graphics            2/2</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Pham Ngoc Ha (FU HN)</dc:creator>
  <cp:lastModifiedBy>Chu Dinh Phu 2 (FE Ban NCPT)</cp:lastModifiedBy>
  <cp:revision>283</cp:revision>
  <dcterms:created xsi:type="dcterms:W3CDTF">2021-08-24T09:33:39Z</dcterms:created>
  <dcterms:modified xsi:type="dcterms:W3CDTF">2023-09-20T22:45:17Z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